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1"/>
  </p:notesMasterIdLst>
  <p:handoutMasterIdLst>
    <p:handoutMasterId r:id="rId42"/>
  </p:handoutMasterIdLst>
  <p:sldIdLst>
    <p:sldId id="256" r:id="rId5"/>
    <p:sldId id="258" r:id="rId6"/>
    <p:sldId id="268" r:id="rId7"/>
    <p:sldId id="287" r:id="rId8"/>
    <p:sldId id="290" r:id="rId9"/>
    <p:sldId id="303" r:id="rId10"/>
    <p:sldId id="280" r:id="rId11"/>
    <p:sldId id="293" r:id="rId12"/>
    <p:sldId id="304" r:id="rId13"/>
    <p:sldId id="289" r:id="rId14"/>
    <p:sldId id="288" r:id="rId15"/>
    <p:sldId id="291" r:id="rId16"/>
    <p:sldId id="302" r:id="rId17"/>
    <p:sldId id="269" r:id="rId18"/>
    <p:sldId id="294" r:id="rId19"/>
    <p:sldId id="295" r:id="rId20"/>
    <p:sldId id="296" r:id="rId21"/>
    <p:sldId id="305" r:id="rId22"/>
    <p:sldId id="297" r:id="rId23"/>
    <p:sldId id="300" r:id="rId24"/>
    <p:sldId id="298" r:id="rId25"/>
    <p:sldId id="270" r:id="rId26"/>
    <p:sldId id="301" r:id="rId27"/>
    <p:sldId id="306" r:id="rId28"/>
    <p:sldId id="307" r:id="rId29"/>
    <p:sldId id="308" r:id="rId30"/>
    <p:sldId id="309" r:id="rId31"/>
    <p:sldId id="273" r:id="rId32"/>
    <p:sldId id="276" r:id="rId33"/>
    <p:sldId id="279" r:id="rId34"/>
    <p:sldId id="310" r:id="rId35"/>
    <p:sldId id="311" r:id="rId36"/>
    <p:sldId id="312" r:id="rId37"/>
    <p:sldId id="313" r:id="rId38"/>
    <p:sldId id="274" r:id="rId39"/>
    <p:sldId id="277" r:id="rId40"/>
  </p:sldIdLst>
  <p:sldSz cx="9144000" cy="6858000" type="screen4x3"/>
  <p:notesSz cx="6797675" cy="9982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4D41-7046-4D05-B365-268A7D3F6A2A}" v="9" dt="2024-02-05T14:49:37.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ths, Joanne" userId="f4310060-5e2d-43da-b530-d2651be9a126" providerId="ADAL" clId="{12074D41-7046-4D05-B365-268A7D3F6A2A}"/>
    <pc:docChg chg="custSel modSld">
      <pc:chgData name="Griffiths, Joanne" userId="f4310060-5e2d-43da-b530-d2651be9a126" providerId="ADAL" clId="{12074D41-7046-4D05-B365-268A7D3F6A2A}" dt="2024-02-05T14:49:37.479" v="17" actId="20577"/>
      <pc:docMkLst>
        <pc:docMk/>
      </pc:docMkLst>
      <pc:sldChg chg="modSp mod">
        <pc:chgData name="Griffiths, Joanne" userId="f4310060-5e2d-43da-b530-d2651be9a126" providerId="ADAL" clId="{12074D41-7046-4D05-B365-268A7D3F6A2A}" dt="2024-02-05T14:43:04.173" v="8" actId="20577"/>
        <pc:sldMkLst>
          <pc:docMk/>
          <pc:sldMk cId="0" sldId="258"/>
        </pc:sldMkLst>
        <pc:spChg chg="mod">
          <ac:chgData name="Griffiths, Joanne" userId="f4310060-5e2d-43da-b530-d2651be9a126" providerId="ADAL" clId="{12074D41-7046-4D05-B365-268A7D3F6A2A}" dt="2024-02-05T14:43:04.173" v="8" actId="20577"/>
          <ac:spMkLst>
            <pc:docMk/>
            <pc:sldMk cId="0" sldId="258"/>
            <ac:spMk id="6147" creationId="{00000000-0000-0000-0000-000000000000}"/>
          </ac:spMkLst>
        </pc:spChg>
      </pc:sldChg>
      <pc:sldChg chg="modSp mod">
        <pc:chgData name="Griffiths, Joanne" userId="f4310060-5e2d-43da-b530-d2651be9a126" providerId="ADAL" clId="{12074D41-7046-4D05-B365-268A7D3F6A2A}" dt="2024-02-05T14:49:37.479" v="17" actId="20577"/>
        <pc:sldMkLst>
          <pc:docMk/>
          <pc:sldMk cId="0" sldId="277"/>
        </pc:sldMkLst>
        <pc:spChg chg="mod">
          <ac:chgData name="Griffiths, Joanne" userId="f4310060-5e2d-43da-b530-d2651be9a126" providerId="ADAL" clId="{12074D41-7046-4D05-B365-268A7D3F6A2A}" dt="2024-02-05T14:49:37.479" v="17" actId="20577"/>
          <ac:spMkLst>
            <pc:docMk/>
            <pc:sldMk cId="0" sldId="277"/>
            <ac:spMk id="1229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8361F-CAE5-4882-A517-9EF0B00CF6CE}" type="doc">
      <dgm:prSet loTypeId="urn:microsoft.com/office/officeart/2005/8/layout/hProcess9" loCatId="process" qsTypeId="urn:microsoft.com/office/officeart/2005/8/quickstyle/simple1" qsCatId="simple" csTypeId="urn:microsoft.com/office/officeart/2005/8/colors/colorful1" csCatId="colorful" phldr="1"/>
      <dgm:spPr/>
    </dgm:pt>
    <dgm:pt modelId="{FE9B22AF-7247-473E-9AD5-0E67DFA32814}">
      <dgm:prSet phldrT="[Text]"/>
      <dgm:spPr/>
      <dgm:t>
        <a:bodyPr/>
        <a:lstStyle/>
        <a:p>
          <a:r>
            <a:rPr lang="en-GB"/>
            <a:t>Objects </a:t>
          </a:r>
        </a:p>
      </dgm:t>
    </dgm:pt>
    <dgm:pt modelId="{3FF33EEF-9C1F-49DB-B8D3-82CD2CA8AFD9}" type="parTrans" cxnId="{2D3D53CB-C235-4D26-8394-257B4B59C68D}">
      <dgm:prSet/>
      <dgm:spPr/>
      <dgm:t>
        <a:bodyPr/>
        <a:lstStyle/>
        <a:p>
          <a:endParaRPr lang="en-GB"/>
        </a:p>
      </dgm:t>
    </dgm:pt>
    <dgm:pt modelId="{B59AA253-A90A-47C9-9754-9E56E00940BA}" type="sibTrans" cxnId="{2D3D53CB-C235-4D26-8394-257B4B59C68D}">
      <dgm:prSet/>
      <dgm:spPr/>
      <dgm:t>
        <a:bodyPr/>
        <a:lstStyle/>
        <a:p>
          <a:endParaRPr lang="en-GB"/>
        </a:p>
      </dgm:t>
    </dgm:pt>
    <dgm:pt modelId="{C25F2E43-19E7-4470-BDC6-4B4F36B56B03}">
      <dgm:prSet phldrT="[Text]"/>
      <dgm:spPr/>
      <dgm:t>
        <a:bodyPr/>
        <a:lstStyle/>
        <a:p>
          <a:r>
            <a:rPr lang="en-GB"/>
            <a:t>Pictures </a:t>
          </a:r>
        </a:p>
      </dgm:t>
    </dgm:pt>
    <dgm:pt modelId="{7F3BA80E-E3F3-4D82-B5FB-5BEFE1A89D96}" type="parTrans" cxnId="{E15DD40E-FDAA-43C7-AFD9-433D394D4327}">
      <dgm:prSet/>
      <dgm:spPr/>
      <dgm:t>
        <a:bodyPr/>
        <a:lstStyle/>
        <a:p>
          <a:endParaRPr lang="en-GB"/>
        </a:p>
      </dgm:t>
    </dgm:pt>
    <dgm:pt modelId="{741FF49A-8706-4269-A0A5-48692DA96A62}" type="sibTrans" cxnId="{E15DD40E-FDAA-43C7-AFD9-433D394D4327}">
      <dgm:prSet/>
      <dgm:spPr/>
      <dgm:t>
        <a:bodyPr/>
        <a:lstStyle/>
        <a:p>
          <a:endParaRPr lang="en-GB"/>
        </a:p>
      </dgm:t>
    </dgm:pt>
    <dgm:pt modelId="{82948B0E-F6E0-4A08-ABFD-56B6F194CDB4}">
      <dgm:prSet phldrT="[Text]"/>
      <dgm:spPr/>
      <dgm:t>
        <a:bodyPr/>
        <a:lstStyle/>
        <a:p>
          <a:r>
            <a:rPr lang="en-GB"/>
            <a:t>Numbers and signs </a:t>
          </a:r>
        </a:p>
      </dgm:t>
    </dgm:pt>
    <dgm:pt modelId="{511FB04B-9117-4610-B122-925813E86A39}" type="parTrans" cxnId="{B3469094-4FCD-40E4-A777-AD2ABF18ED69}">
      <dgm:prSet/>
      <dgm:spPr/>
      <dgm:t>
        <a:bodyPr/>
        <a:lstStyle/>
        <a:p>
          <a:endParaRPr lang="en-GB"/>
        </a:p>
      </dgm:t>
    </dgm:pt>
    <dgm:pt modelId="{A8851C85-AE89-4B40-972C-20F282F79312}" type="sibTrans" cxnId="{B3469094-4FCD-40E4-A777-AD2ABF18ED69}">
      <dgm:prSet/>
      <dgm:spPr/>
      <dgm:t>
        <a:bodyPr/>
        <a:lstStyle/>
        <a:p>
          <a:endParaRPr lang="en-GB"/>
        </a:p>
      </dgm:t>
    </dgm:pt>
    <dgm:pt modelId="{7D35E85E-3B2A-4690-A48B-C995DDBDAB42}" type="pres">
      <dgm:prSet presAssocID="{23C8361F-CAE5-4882-A517-9EF0B00CF6CE}" presName="CompostProcess" presStyleCnt="0">
        <dgm:presLayoutVars>
          <dgm:dir/>
          <dgm:resizeHandles val="exact"/>
        </dgm:presLayoutVars>
      </dgm:prSet>
      <dgm:spPr/>
    </dgm:pt>
    <dgm:pt modelId="{AA612377-DDED-46CD-97AE-E977F413FF86}" type="pres">
      <dgm:prSet presAssocID="{23C8361F-CAE5-4882-A517-9EF0B00CF6CE}" presName="arrow" presStyleLbl="bgShp" presStyleIdx="0" presStyleCnt="1" custLinFactNeighborX="904" custLinFactNeighborY="-42524"/>
      <dgm:spPr/>
    </dgm:pt>
    <dgm:pt modelId="{0AB42DA1-3B10-4C05-A42D-EE23AEA66846}" type="pres">
      <dgm:prSet presAssocID="{23C8361F-CAE5-4882-A517-9EF0B00CF6CE}" presName="linearProcess" presStyleCnt="0"/>
      <dgm:spPr/>
    </dgm:pt>
    <dgm:pt modelId="{7CCA15A8-CBF3-4B43-9D45-DFC81954D84C}" type="pres">
      <dgm:prSet presAssocID="{FE9B22AF-7247-473E-9AD5-0E67DFA32814}" presName="textNode" presStyleLbl="node1" presStyleIdx="0" presStyleCnt="3">
        <dgm:presLayoutVars>
          <dgm:bulletEnabled val="1"/>
        </dgm:presLayoutVars>
      </dgm:prSet>
      <dgm:spPr/>
    </dgm:pt>
    <dgm:pt modelId="{5D82F804-D0F3-4F45-A00C-394DB6B4C7C9}" type="pres">
      <dgm:prSet presAssocID="{B59AA253-A90A-47C9-9754-9E56E00940BA}" presName="sibTrans" presStyleCnt="0"/>
      <dgm:spPr/>
    </dgm:pt>
    <dgm:pt modelId="{D3C9A25B-3893-4C54-8A7E-DB67CE458371}" type="pres">
      <dgm:prSet presAssocID="{C25F2E43-19E7-4470-BDC6-4B4F36B56B03}" presName="textNode" presStyleLbl="node1" presStyleIdx="1" presStyleCnt="3">
        <dgm:presLayoutVars>
          <dgm:bulletEnabled val="1"/>
        </dgm:presLayoutVars>
      </dgm:prSet>
      <dgm:spPr/>
    </dgm:pt>
    <dgm:pt modelId="{4B44EB5A-ADA1-4769-8E6D-9158A55B1DF5}" type="pres">
      <dgm:prSet presAssocID="{741FF49A-8706-4269-A0A5-48692DA96A62}" presName="sibTrans" presStyleCnt="0"/>
      <dgm:spPr/>
    </dgm:pt>
    <dgm:pt modelId="{5EAA966C-3069-41D0-8A60-4B1085713D7E}" type="pres">
      <dgm:prSet presAssocID="{82948B0E-F6E0-4A08-ABFD-56B6F194CDB4}" presName="textNode" presStyleLbl="node1" presStyleIdx="2" presStyleCnt="3">
        <dgm:presLayoutVars>
          <dgm:bulletEnabled val="1"/>
        </dgm:presLayoutVars>
      </dgm:prSet>
      <dgm:spPr/>
    </dgm:pt>
  </dgm:ptLst>
  <dgm:cxnLst>
    <dgm:cxn modelId="{E15DD40E-FDAA-43C7-AFD9-433D394D4327}" srcId="{23C8361F-CAE5-4882-A517-9EF0B00CF6CE}" destId="{C25F2E43-19E7-4470-BDC6-4B4F36B56B03}" srcOrd="1" destOrd="0" parTransId="{7F3BA80E-E3F3-4D82-B5FB-5BEFE1A89D96}" sibTransId="{741FF49A-8706-4269-A0A5-48692DA96A62}"/>
    <dgm:cxn modelId="{B3469094-4FCD-40E4-A777-AD2ABF18ED69}" srcId="{23C8361F-CAE5-4882-A517-9EF0B00CF6CE}" destId="{82948B0E-F6E0-4A08-ABFD-56B6F194CDB4}" srcOrd="2" destOrd="0" parTransId="{511FB04B-9117-4610-B122-925813E86A39}" sibTransId="{A8851C85-AE89-4B40-972C-20F282F79312}"/>
    <dgm:cxn modelId="{44EEAB9D-C600-46BD-AC18-8C066355DBE3}" type="presOf" srcId="{FE9B22AF-7247-473E-9AD5-0E67DFA32814}" destId="{7CCA15A8-CBF3-4B43-9D45-DFC81954D84C}" srcOrd="0" destOrd="0" presId="urn:microsoft.com/office/officeart/2005/8/layout/hProcess9"/>
    <dgm:cxn modelId="{115422BB-69C8-489D-9359-B2E0E62B5AEB}" type="presOf" srcId="{23C8361F-CAE5-4882-A517-9EF0B00CF6CE}" destId="{7D35E85E-3B2A-4690-A48B-C995DDBDAB42}" srcOrd="0" destOrd="0" presId="urn:microsoft.com/office/officeart/2005/8/layout/hProcess9"/>
    <dgm:cxn modelId="{D86438C7-87ED-4BF9-A8F2-02516A3BB983}" type="presOf" srcId="{C25F2E43-19E7-4470-BDC6-4B4F36B56B03}" destId="{D3C9A25B-3893-4C54-8A7E-DB67CE458371}" srcOrd="0" destOrd="0" presId="urn:microsoft.com/office/officeart/2005/8/layout/hProcess9"/>
    <dgm:cxn modelId="{2D3D53CB-C235-4D26-8394-257B4B59C68D}" srcId="{23C8361F-CAE5-4882-A517-9EF0B00CF6CE}" destId="{FE9B22AF-7247-473E-9AD5-0E67DFA32814}" srcOrd="0" destOrd="0" parTransId="{3FF33EEF-9C1F-49DB-B8D3-82CD2CA8AFD9}" sibTransId="{B59AA253-A90A-47C9-9754-9E56E00940BA}"/>
    <dgm:cxn modelId="{E9D4ADE4-D66A-4888-928D-62060B8B1531}" type="presOf" srcId="{82948B0E-F6E0-4A08-ABFD-56B6F194CDB4}" destId="{5EAA966C-3069-41D0-8A60-4B1085713D7E}" srcOrd="0" destOrd="0" presId="urn:microsoft.com/office/officeart/2005/8/layout/hProcess9"/>
    <dgm:cxn modelId="{3A694512-63F9-443C-8A53-0F33552DF28C}" type="presParOf" srcId="{7D35E85E-3B2A-4690-A48B-C995DDBDAB42}" destId="{AA612377-DDED-46CD-97AE-E977F413FF86}" srcOrd="0" destOrd="0" presId="urn:microsoft.com/office/officeart/2005/8/layout/hProcess9"/>
    <dgm:cxn modelId="{49056D18-FA8A-4AA6-A5AE-2C52CA1F0642}" type="presParOf" srcId="{7D35E85E-3B2A-4690-A48B-C995DDBDAB42}" destId="{0AB42DA1-3B10-4C05-A42D-EE23AEA66846}" srcOrd="1" destOrd="0" presId="urn:microsoft.com/office/officeart/2005/8/layout/hProcess9"/>
    <dgm:cxn modelId="{6006C19D-2171-4EBF-8E9D-AA0963368869}" type="presParOf" srcId="{0AB42DA1-3B10-4C05-A42D-EE23AEA66846}" destId="{7CCA15A8-CBF3-4B43-9D45-DFC81954D84C}" srcOrd="0" destOrd="0" presId="urn:microsoft.com/office/officeart/2005/8/layout/hProcess9"/>
    <dgm:cxn modelId="{AADB4B6B-6F0D-4DAF-8C85-9D7B377C31B4}" type="presParOf" srcId="{0AB42DA1-3B10-4C05-A42D-EE23AEA66846}" destId="{5D82F804-D0F3-4F45-A00C-394DB6B4C7C9}" srcOrd="1" destOrd="0" presId="urn:microsoft.com/office/officeart/2005/8/layout/hProcess9"/>
    <dgm:cxn modelId="{1ADF8DC9-333C-4AD7-92AA-C6577514BCA9}" type="presParOf" srcId="{0AB42DA1-3B10-4C05-A42D-EE23AEA66846}" destId="{D3C9A25B-3893-4C54-8A7E-DB67CE458371}" srcOrd="2" destOrd="0" presId="urn:microsoft.com/office/officeart/2005/8/layout/hProcess9"/>
    <dgm:cxn modelId="{811F7193-D507-4341-82E9-E12A328D5599}" type="presParOf" srcId="{0AB42DA1-3B10-4C05-A42D-EE23AEA66846}" destId="{4B44EB5A-ADA1-4769-8E6D-9158A55B1DF5}" srcOrd="3" destOrd="0" presId="urn:microsoft.com/office/officeart/2005/8/layout/hProcess9"/>
    <dgm:cxn modelId="{D707BB86-7910-4A91-85BB-E21CF68C6C73}" type="presParOf" srcId="{0AB42DA1-3B10-4C05-A42D-EE23AEA66846}" destId="{5EAA966C-3069-41D0-8A60-4B1085713D7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12377-DDED-46CD-97AE-E977F413FF86}">
      <dsp:nvSpPr>
        <dsp:cNvPr id="0" name=""/>
        <dsp:cNvSpPr/>
      </dsp:nvSpPr>
      <dsp:spPr>
        <a:xfrm>
          <a:off x="504041" y="0"/>
          <a:ext cx="5181600" cy="36004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A15A8-CBF3-4B43-9D45-DFC81954D84C}">
      <dsp:nvSpPr>
        <dsp:cNvPr id="0" name=""/>
        <dsp:cNvSpPr/>
      </dsp:nvSpPr>
      <dsp:spPr>
        <a:xfrm>
          <a:off x="6548" y="1080119"/>
          <a:ext cx="1962150" cy="14401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Objects </a:t>
          </a:r>
        </a:p>
      </dsp:txBody>
      <dsp:txXfrm>
        <a:off x="76851" y="1150422"/>
        <a:ext cx="1821544" cy="1299554"/>
      </dsp:txXfrm>
    </dsp:sp>
    <dsp:sp modelId="{D3C9A25B-3893-4C54-8A7E-DB67CE458371}">
      <dsp:nvSpPr>
        <dsp:cNvPr id="0" name=""/>
        <dsp:cNvSpPr/>
      </dsp:nvSpPr>
      <dsp:spPr>
        <a:xfrm>
          <a:off x="2066925" y="1080119"/>
          <a:ext cx="1962150" cy="14401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Pictures </a:t>
          </a:r>
        </a:p>
      </dsp:txBody>
      <dsp:txXfrm>
        <a:off x="2137228" y="1150422"/>
        <a:ext cx="1821544" cy="1299554"/>
      </dsp:txXfrm>
    </dsp:sp>
    <dsp:sp modelId="{5EAA966C-3069-41D0-8A60-4B1085713D7E}">
      <dsp:nvSpPr>
        <dsp:cNvPr id="0" name=""/>
        <dsp:cNvSpPr/>
      </dsp:nvSpPr>
      <dsp:spPr>
        <a:xfrm>
          <a:off x="4127301" y="1080119"/>
          <a:ext cx="1962150" cy="14401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Numbers and signs </a:t>
          </a:r>
        </a:p>
      </dsp:txBody>
      <dsp:txXfrm>
        <a:off x="4197604" y="1150422"/>
        <a:ext cx="1821544" cy="12995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5872" tIns="47936" rIns="95872" bIns="47936" rtlCol="0"/>
          <a:lstStyle>
            <a:lvl1pPr algn="l">
              <a:defRPr sz="1300"/>
            </a:lvl1pPr>
          </a:lstStyle>
          <a:p>
            <a:endParaRPr lang="en-GB"/>
          </a:p>
        </p:txBody>
      </p:sp>
      <p:sp>
        <p:nvSpPr>
          <p:cNvPr id="3" name="Date Placeholder 2"/>
          <p:cNvSpPr>
            <a:spLocks noGrp="1"/>
          </p:cNvSpPr>
          <p:nvPr>
            <p:ph type="dt" sz="quarter" idx="1"/>
          </p:nvPr>
        </p:nvSpPr>
        <p:spPr>
          <a:xfrm>
            <a:off x="3850443" y="0"/>
            <a:ext cx="2945659" cy="500844"/>
          </a:xfrm>
          <a:prstGeom prst="rect">
            <a:avLst/>
          </a:prstGeom>
        </p:spPr>
        <p:txBody>
          <a:bodyPr vert="horz" lIns="95872" tIns="47936" rIns="95872" bIns="47936" rtlCol="0"/>
          <a:lstStyle>
            <a:lvl1pPr algn="r">
              <a:defRPr sz="1300"/>
            </a:lvl1pPr>
          </a:lstStyle>
          <a:p>
            <a:fld id="{E02E3913-C75C-49F4-B99F-2FA042602E1C}" type="datetimeFigureOut">
              <a:rPr lang="en-GB" smtClean="0"/>
              <a:t>05/02/2024</a:t>
            </a:fld>
            <a:endParaRPr lang="en-GB"/>
          </a:p>
        </p:txBody>
      </p:sp>
      <p:sp>
        <p:nvSpPr>
          <p:cNvPr id="4" name="Footer Placeholder 3"/>
          <p:cNvSpPr>
            <a:spLocks noGrp="1"/>
          </p:cNvSpPr>
          <p:nvPr>
            <p:ph type="ftr" sz="quarter" idx="2"/>
          </p:nvPr>
        </p:nvSpPr>
        <p:spPr>
          <a:xfrm>
            <a:off x="0" y="9481359"/>
            <a:ext cx="2945659" cy="500843"/>
          </a:xfrm>
          <a:prstGeom prst="rect">
            <a:avLst/>
          </a:prstGeom>
        </p:spPr>
        <p:txBody>
          <a:bodyPr vert="horz" lIns="95872" tIns="47936" rIns="95872" bIns="47936" rtlCol="0" anchor="b"/>
          <a:lstStyle>
            <a:lvl1pPr algn="l">
              <a:defRPr sz="1300"/>
            </a:lvl1pPr>
          </a:lstStyle>
          <a:p>
            <a:endParaRPr lang="en-GB"/>
          </a:p>
        </p:txBody>
      </p:sp>
      <p:sp>
        <p:nvSpPr>
          <p:cNvPr id="5" name="Slide Number Placeholder 4"/>
          <p:cNvSpPr>
            <a:spLocks noGrp="1"/>
          </p:cNvSpPr>
          <p:nvPr>
            <p:ph type="sldNum" sz="quarter" idx="3"/>
          </p:nvPr>
        </p:nvSpPr>
        <p:spPr>
          <a:xfrm>
            <a:off x="3850443" y="9481359"/>
            <a:ext cx="2945659" cy="500843"/>
          </a:xfrm>
          <a:prstGeom prst="rect">
            <a:avLst/>
          </a:prstGeom>
        </p:spPr>
        <p:txBody>
          <a:bodyPr vert="horz" lIns="95872" tIns="47936" rIns="95872" bIns="47936" rtlCol="0" anchor="b"/>
          <a:lstStyle>
            <a:lvl1pPr algn="r">
              <a:defRPr sz="1300"/>
            </a:lvl1pPr>
          </a:lstStyle>
          <a:p>
            <a:fld id="{AB22F7B4-A457-43D6-892B-1B4FF73F0EAE}" type="slidenum">
              <a:rPr lang="en-GB" smtClean="0"/>
              <a:t>‹#›</a:t>
            </a:fld>
            <a:endParaRPr lang="en-GB"/>
          </a:p>
        </p:txBody>
      </p:sp>
    </p:spTree>
    <p:extLst>
      <p:ext uri="{BB962C8B-B14F-4D97-AF65-F5344CB8AC3E}">
        <p14:creationId xmlns:p14="http://schemas.microsoft.com/office/powerpoint/2010/main" val="1031637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9110"/>
          </a:xfrm>
          <a:prstGeom prst="rect">
            <a:avLst/>
          </a:prstGeom>
        </p:spPr>
        <p:txBody>
          <a:bodyPr vert="horz" lIns="95872" tIns="47936" rIns="95872" bIns="47936" rtlCol="0"/>
          <a:lstStyle>
            <a:lvl1pPr algn="l">
              <a:defRPr sz="1300"/>
            </a:lvl1pPr>
          </a:lstStyle>
          <a:p>
            <a:pPr>
              <a:defRPr/>
            </a:pPr>
            <a:endParaRPr lang="en-GB"/>
          </a:p>
        </p:txBody>
      </p:sp>
      <p:sp>
        <p:nvSpPr>
          <p:cNvPr id="3" name="Date Placeholder 2"/>
          <p:cNvSpPr>
            <a:spLocks noGrp="1"/>
          </p:cNvSpPr>
          <p:nvPr>
            <p:ph type="dt" idx="1"/>
          </p:nvPr>
        </p:nvSpPr>
        <p:spPr>
          <a:xfrm>
            <a:off x="3850443" y="0"/>
            <a:ext cx="2945659" cy="499110"/>
          </a:xfrm>
          <a:prstGeom prst="rect">
            <a:avLst/>
          </a:prstGeom>
        </p:spPr>
        <p:txBody>
          <a:bodyPr vert="horz" lIns="95872" tIns="47936" rIns="95872" bIns="47936" rtlCol="0"/>
          <a:lstStyle>
            <a:lvl1pPr algn="r">
              <a:defRPr sz="1300"/>
            </a:lvl1pPr>
          </a:lstStyle>
          <a:p>
            <a:pPr>
              <a:defRPr/>
            </a:pPr>
            <a:fld id="{BC3E6E62-038E-402F-B8D0-C950B2A36164}" type="datetimeFigureOut">
              <a:rPr lang="en-GB"/>
              <a:pPr>
                <a:defRPr/>
              </a:pPr>
              <a:t>05/02/2024</a:t>
            </a:fld>
            <a:endParaRPr lang="en-GB"/>
          </a:p>
        </p:txBody>
      </p:sp>
      <p:sp>
        <p:nvSpPr>
          <p:cNvPr id="4" name="Slide Image Placeholder 3"/>
          <p:cNvSpPr>
            <a:spLocks noGrp="1" noRot="1" noChangeAspect="1"/>
          </p:cNvSpPr>
          <p:nvPr>
            <p:ph type="sldImg" idx="2"/>
          </p:nvPr>
        </p:nvSpPr>
        <p:spPr>
          <a:xfrm>
            <a:off x="904875" y="749300"/>
            <a:ext cx="4989513" cy="3743325"/>
          </a:xfrm>
          <a:prstGeom prst="rect">
            <a:avLst/>
          </a:prstGeom>
          <a:noFill/>
          <a:ln w="12700">
            <a:solidFill>
              <a:prstClr val="black"/>
            </a:solidFill>
          </a:ln>
        </p:spPr>
        <p:txBody>
          <a:bodyPr vert="horz" lIns="95872" tIns="47936" rIns="95872" bIns="47936" rtlCol="0" anchor="ctr"/>
          <a:lstStyle/>
          <a:p>
            <a:pPr lvl="0"/>
            <a:endParaRPr lang="en-GB" noProof="0"/>
          </a:p>
        </p:txBody>
      </p:sp>
      <p:sp>
        <p:nvSpPr>
          <p:cNvPr id="5" name="Notes Placeholder 4"/>
          <p:cNvSpPr>
            <a:spLocks noGrp="1"/>
          </p:cNvSpPr>
          <p:nvPr>
            <p:ph type="body" sz="quarter" idx="3"/>
          </p:nvPr>
        </p:nvSpPr>
        <p:spPr>
          <a:xfrm>
            <a:off x="679768" y="4741545"/>
            <a:ext cx="5438140" cy="4491990"/>
          </a:xfrm>
          <a:prstGeom prst="rect">
            <a:avLst/>
          </a:prstGeom>
        </p:spPr>
        <p:txBody>
          <a:bodyPr vert="horz" lIns="95872" tIns="47936" rIns="95872" bIns="4793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81357"/>
            <a:ext cx="2945659" cy="499110"/>
          </a:xfrm>
          <a:prstGeom prst="rect">
            <a:avLst/>
          </a:prstGeom>
        </p:spPr>
        <p:txBody>
          <a:bodyPr vert="horz" lIns="95872" tIns="47936" rIns="95872" bIns="47936" rtlCol="0" anchor="b"/>
          <a:lstStyle>
            <a:lvl1pPr algn="l">
              <a:defRPr sz="1300"/>
            </a:lvl1pPr>
          </a:lstStyle>
          <a:p>
            <a:pPr>
              <a:defRPr/>
            </a:pPr>
            <a:endParaRPr lang="en-GB"/>
          </a:p>
        </p:txBody>
      </p:sp>
      <p:sp>
        <p:nvSpPr>
          <p:cNvPr id="7" name="Slide Number Placeholder 6"/>
          <p:cNvSpPr>
            <a:spLocks noGrp="1"/>
          </p:cNvSpPr>
          <p:nvPr>
            <p:ph type="sldNum" sz="quarter" idx="5"/>
          </p:nvPr>
        </p:nvSpPr>
        <p:spPr>
          <a:xfrm>
            <a:off x="3850443" y="9481357"/>
            <a:ext cx="2945659" cy="499110"/>
          </a:xfrm>
          <a:prstGeom prst="rect">
            <a:avLst/>
          </a:prstGeom>
        </p:spPr>
        <p:txBody>
          <a:bodyPr vert="horz" lIns="95872" tIns="47936" rIns="95872" bIns="47936" rtlCol="0" anchor="b"/>
          <a:lstStyle>
            <a:lvl1pPr algn="r">
              <a:defRPr sz="1300"/>
            </a:lvl1pPr>
          </a:lstStyle>
          <a:p>
            <a:pPr>
              <a:defRPr/>
            </a:pPr>
            <a:fld id="{5300A7A6-AE95-473E-BDC0-585ECE3609B9}" type="slidenum">
              <a:rPr lang="en-GB"/>
              <a:pPr>
                <a:defRPr/>
              </a:pPr>
              <a:t>‹#›</a:t>
            </a:fld>
            <a:endParaRPr lang="en-GB"/>
          </a:p>
        </p:txBody>
      </p:sp>
    </p:spTree>
    <p:extLst>
      <p:ext uri="{BB962C8B-B14F-4D97-AF65-F5344CB8AC3E}">
        <p14:creationId xmlns:p14="http://schemas.microsoft.com/office/powerpoint/2010/main" val="513217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Users\Cheryl Studio\AppData\Local\Microsoft\Windows\Temporary Internet Files\Content.IE5\V3MMUOUF\MC900232132[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24663" y="4149725"/>
            <a:ext cx="13144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atin typeface="MV Boli" pitchFamily="2" charset="0"/>
                <a:cs typeface="MV Boli" pitchFamily="2" charset="0"/>
              </a:defRPr>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latin typeface="Arial Rounded MT 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Date Placeholder 3"/>
          <p:cNvSpPr>
            <a:spLocks noGrp="1"/>
          </p:cNvSpPr>
          <p:nvPr>
            <p:ph type="dt" sz="half" idx="10"/>
          </p:nvPr>
        </p:nvSpPr>
        <p:spPr>
          <a:xfrm>
            <a:off x="6770688" y="5357813"/>
            <a:ext cx="1214437" cy="365125"/>
          </a:xfrm>
        </p:spPr>
        <p:txBody>
          <a:bodyPr/>
          <a:lstStyle>
            <a:lvl1pPr>
              <a:defRPr/>
            </a:lvl1pPr>
          </a:lstStyle>
          <a:p>
            <a:pPr>
              <a:defRPr/>
            </a:pPr>
            <a:fld id="{B3F185E9-4E45-4E90-903D-8C2618209A4E}" type="datetimeFigureOut">
              <a:rPr lang="en-GB"/>
              <a:pPr>
                <a:defRPr/>
              </a:pPr>
              <a:t>05/02/2024</a:t>
            </a:fld>
            <a:endParaRPr lang="en-GB"/>
          </a:p>
        </p:txBody>
      </p:sp>
      <p:sp>
        <p:nvSpPr>
          <p:cNvPr id="14"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GB"/>
          </a:p>
        </p:txBody>
      </p:sp>
      <p:sp>
        <p:nvSpPr>
          <p:cNvPr id="15"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697B4DB9-CA3D-4E91-8D9D-C835F54ABCD1}" type="slidenum">
              <a:rPr lang="en-GB"/>
              <a:pPr>
                <a:defRPr/>
              </a:pPr>
              <a:t>‹#›</a:t>
            </a:fld>
            <a:endParaRPr lang="en-GB"/>
          </a:p>
        </p:txBody>
      </p:sp>
    </p:spTree>
    <p:extLst>
      <p:ext uri="{BB962C8B-B14F-4D97-AF65-F5344CB8AC3E}">
        <p14:creationId xmlns:p14="http://schemas.microsoft.com/office/powerpoint/2010/main" val="285003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A3EDC3-E924-46CE-B6E3-D8475B198DB4}" type="datetimeFigureOut">
              <a:rPr lang="en-GB"/>
              <a:pPr>
                <a:defRPr/>
              </a:pPr>
              <a:t>05/02/2024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5665C1F-0226-4C41-ABE9-CB4C77FECEA5}" type="slidenum">
              <a:rPr lang="en-GB"/>
              <a:pPr>
                <a:defRPr/>
              </a:pPr>
              <a:t>‹#›</a:t>
            </a:fld>
            <a:endParaRPr lang="en-GB"/>
          </a:p>
        </p:txBody>
      </p:sp>
    </p:spTree>
    <p:extLst>
      <p:ext uri="{BB962C8B-B14F-4D97-AF65-F5344CB8AC3E}">
        <p14:creationId xmlns:p14="http://schemas.microsoft.com/office/powerpoint/2010/main" val="4988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761ED7-4374-4062-A707-0E3C332D683D}" type="datetimeFigureOut">
              <a:rPr lang="en-GB"/>
              <a:pPr>
                <a:defRPr/>
              </a:pPr>
              <a:t>05/02/2024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1F05192-44F6-4265-82CD-8B665723D2C6}" type="slidenum">
              <a:rPr lang="en-GB"/>
              <a:pPr>
                <a:defRPr/>
              </a:pPr>
              <a:t>‹#›</a:t>
            </a:fld>
            <a:endParaRPr lang="en-GB"/>
          </a:p>
        </p:txBody>
      </p:sp>
    </p:spTree>
    <p:extLst>
      <p:ext uri="{BB962C8B-B14F-4D97-AF65-F5344CB8AC3E}">
        <p14:creationId xmlns:p14="http://schemas.microsoft.com/office/powerpoint/2010/main" val="231979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914400" rtl="0" eaLnBrk="1" latinLnBrk="0" hangingPunct="1">
              <a:spcBef>
                <a:spcPct val="0"/>
              </a:spcBef>
              <a:buNone/>
              <a:defRPr lang="en-US" sz="4800" kern="1200" dirty="0">
                <a:solidFill>
                  <a:schemeClr val="tx1"/>
                </a:solidFill>
                <a:latin typeface="MV Boli" pitchFamily="2" charset="0"/>
                <a:ea typeface="+mj-ea"/>
                <a:cs typeface="MV Boli" pitchFamily="2"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lang="en-US" sz="2400" kern="1200" dirty="0" smtClean="0">
                <a:solidFill>
                  <a:schemeClr val="tx2"/>
                </a:solidFill>
                <a:latin typeface="Arial Rounded MT Bold" pitchFamily="34" charset="0"/>
                <a:ea typeface="+mn-ea"/>
                <a:cs typeface="+mn-cs"/>
              </a:defRPr>
            </a:lvl1pPr>
            <a:lvl2pPr>
              <a:defRPr lang="en-US" sz="2400" kern="1200" dirty="0" smtClean="0">
                <a:solidFill>
                  <a:schemeClr val="tx2"/>
                </a:solidFill>
                <a:latin typeface="Arial Rounded MT Bold" pitchFamily="34" charset="0"/>
                <a:ea typeface="+mn-ea"/>
                <a:cs typeface="+mn-cs"/>
              </a:defRPr>
            </a:lvl2pPr>
            <a:lvl3pPr>
              <a:defRPr lang="en-US" sz="2400" kern="1200" dirty="0" smtClean="0">
                <a:solidFill>
                  <a:schemeClr val="tx2"/>
                </a:solidFill>
                <a:latin typeface="Arial Rounded MT Bold" pitchFamily="34" charset="0"/>
                <a:ea typeface="+mn-ea"/>
                <a:cs typeface="+mn-cs"/>
              </a:defRPr>
            </a:lvl3pPr>
            <a:lvl4pPr>
              <a:defRPr lang="en-US" sz="2400" kern="1200" dirty="0" smtClean="0">
                <a:solidFill>
                  <a:schemeClr val="tx2"/>
                </a:solidFill>
                <a:latin typeface="Arial Rounded MT Bold" pitchFamily="34" charset="0"/>
                <a:ea typeface="+mn-ea"/>
                <a:cs typeface="+mn-cs"/>
              </a:defRPr>
            </a:lvl4pPr>
            <a:lvl5pPr>
              <a:defRPr lang="en-US" sz="2400" kern="1200" dirty="0">
                <a:solidFill>
                  <a:schemeClr val="tx2"/>
                </a:solidFill>
                <a:latin typeface="Arial Rounded MT Bold"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9381C2-3E5B-4AA0-8447-B37D6D5742F1}" type="datetimeFigureOut">
              <a:rPr lang="en-GB"/>
              <a:pPr>
                <a:defRPr/>
              </a:pPr>
              <a:t>05/02/2024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0742782-84FB-4960-AB6B-3A7A1EBE1F25}" type="slidenum">
              <a:rPr lang="en-GB"/>
              <a:pPr>
                <a:defRPr/>
              </a:pPr>
              <a:t>‹#›</a:t>
            </a:fld>
            <a:endParaRPr lang="en-GB"/>
          </a:p>
        </p:txBody>
      </p:sp>
    </p:spTree>
    <p:extLst>
      <p:ext uri="{BB962C8B-B14F-4D97-AF65-F5344CB8AC3E}">
        <p14:creationId xmlns:p14="http://schemas.microsoft.com/office/powerpoint/2010/main" val="285704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4FE55F-5C96-41CA-80D2-13471723A033}" type="datetimeFigureOut">
              <a:rPr lang="en-GB"/>
              <a:pPr>
                <a:defRPr/>
              </a:pPr>
              <a:t>05/02/2024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59669F4-9ACB-4DC0-908C-113D386CF567}" type="slidenum">
              <a:rPr lang="en-GB"/>
              <a:pPr>
                <a:defRPr/>
              </a:pPr>
              <a:t>‹#›</a:t>
            </a:fld>
            <a:endParaRPr lang="en-GB"/>
          </a:p>
        </p:txBody>
      </p:sp>
    </p:spTree>
    <p:extLst>
      <p:ext uri="{BB962C8B-B14F-4D97-AF65-F5344CB8AC3E}">
        <p14:creationId xmlns:p14="http://schemas.microsoft.com/office/powerpoint/2010/main" val="276058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DE8E4334-1EFA-4C90-888E-A7F6A848FCC4}" type="datetimeFigureOut">
              <a:rPr lang="en-GB"/>
              <a:pPr>
                <a:defRPr/>
              </a:pPr>
              <a:t>05/02/2024</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pPr>
              <a:defRPr/>
            </a:pPr>
            <a:fld id="{A26722D8-D4DE-4B1D-ADC2-546C2D774E66}" type="slidenum">
              <a:rPr lang="en-GB"/>
              <a:pPr>
                <a:defRPr/>
              </a:pPr>
              <a:t>‹#›</a:t>
            </a:fld>
            <a:endParaRPr lang="en-GB"/>
          </a:p>
        </p:txBody>
      </p:sp>
    </p:spTree>
    <p:extLst>
      <p:ext uri="{BB962C8B-B14F-4D97-AF65-F5344CB8AC3E}">
        <p14:creationId xmlns:p14="http://schemas.microsoft.com/office/powerpoint/2010/main" val="310092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5"/>
          </p:nvPr>
        </p:nvSpPr>
        <p:spPr/>
        <p:txBody>
          <a:bodyPr/>
          <a:lstStyle>
            <a:lvl1pPr>
              <a:defRPr/>
            </a:lvl1pPr>
          </a:lstStyle>
          <a:p>
            <a:pPr>
              <a:defRPr/>
            </a:pPr>
            <a:fld id="{AE6CE964-91AB-4EC1-BEC0-14B78C2DA70F}" type="datetimeFigureOut">
              <a:rPr lang="en-GB"/>
              <a:pPr>
                <a:defRPr/>
              </a:pPr>
              <a:t>05/02/2024</a:t>
            </a:fld>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
        <p:nvSpPr>
          <p:cNvPr id="9" name="Slide Number Placeholder 5"/>
          <p:cNvSpPr>
            <a:spLocks noGrp="1"/>
          </p:cNvSpPr>
          <p:nvPr>
            <p:ph type="sldNum" sz="quarter" idx="17"/>
          </p:nvPr>
        </p:nvSpPr>
        <p:spPr/>
        <p:txBody>
          <a:bodyPr/>
          <a:lstStyle>
            <a:lvl1pPr>
              <a:defRPr/>
            </a:lvl1pPr>
          </a:lstStyle>
          <a:p>
            <a:pPr>
              <a:defRPr/>
            </a:pPr>
            <a:fld id="{6E2A7767-4F4F-4A93-9DA2-D50CE05E339F}" type="slidenum">
              <a:rPr lang="en-GB"/>
              <a:pPr>
                <a:defRPr/>
              </a:pPr>
              <a:t>‹#›</a:t>
            </a:fld>
            <a:endParaRPr lang="en-GB"/>
          </a:p>
        </p:txBody>
      </p:sp>
    </p:spTree>
    <p:extLst>
      <p:ext uri="{BB962C8B-B14F-4D97-AF65-F5344CB8AC3E}">
        <p14:creationId xmlns:p14="http://schemas.microsoft.com/office/powerpoint/2010/main" val="310814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24E1CE5-03B3-4BC0-A851-AA8C5405C6AA}" type="datetimeFigureOut">
              <a:rPr lang="en-GB"/>
              <a:pPr>
                <a:defRPr/>
              </a:pPr>
              <a:t>05/02/2024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1C7333D-D7A3-4CFF-8C25-EBA5173ED3F4}" type="slidenum">
              <a:rPr lang="en-GB"/>
              <a:pPr>
                <a:defRPr/>
              </a:pPr>
              <a:t>‹#›</a:t>
            </a:fld>
            <a:endParaRPr lang="en-GB"/>
          </a:p>
        </p:txBody>
      </p:sp>
    </p:spTree>
    <p:extLst>
      <p:ext uri="{BB962C8B-B14F-4D97-AF65-F5344CB8AC3E}">
        <p14:creationId xmlns:p14="http://schemas.microsoft.com/office/powerpoint/2010/main" val="386977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738EE7-F7EE-4C79-A926-2A7BEF1BB5C5}" type="datetimeFigureOut">
              <a:rPr lang="en-GB"/>
              <a:pPr>
                <a:defRPr/>
              </a:pPr>
              <a:t>05/02/2024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3CEB547-B581-4D84-826A-E16309C2D6C9}" type="slidenum">
              <a:rPr lang="en-GB"/>
              <a:pPr>
                <a:defRPr/>
              </a:pPr>
              <a:t>‹#›</a:t>
            </a:fld>
            <a:endParaRPr lang="en-GB"/>
          </a:p>
        </p:txBody>
      </p:sp>
    </p:spTree>
    <p:extLst>
      <p:ext uri="{BB962C8B-B14F-4D97-AF65-F5344CB8AC3E}">
        <p14:creationId xmlns:p14="http://schemas.microsoft.com/office/powerpoint/2010/main" val="134499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3FBA13C2-2156-4F1C-AEFF-EFB17566CC44}" type="datetimeFigureOut">
              <a:rPr lang="en-GB"/>
              <a:pPr>
                <a:defRPr/>
              </a:pPr>
              <a:t>05/02/2024</a:t>
            </a:fld>
            <a:endParaRPr lang="en-GB"/>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GB"/>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F8127350-490A-45CD-8BF6-D3C94988A9CF}" type="slidenum">
              <a:rPr lang="en-GB"/>
              <a:pPr>
                <a:defRPr/>
              </a:pPr>
              <a:t>‹#›</a:t>
            </a:fld>
            <a:endParaRPr lang="en-GB"/>
          </a:p>
        </p:txBody>
      </p:sp>
    </p:spTree>
    <p:extLst>
      <p:ext uri="{BB962C8B-B14F-4D97-AF65-F5344CB8AC3E}">
        <p14:creationId xmlns:p14="http://schemas.microsoft.com/office/powerpoint/2010/main" val="375795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2CCCD8B7-CB53-4851-AF02-6F9AEF3626B2}" type="datetimeFigureOut">
              <a:rPr lang="en-GB"/>
              <a:pPr>
                <a:defRPr/>
              </a:pPr>
              <a:t>05/02/2024</a:t>
            </a:fld>
            <a:endParaRPr lang="en-GB"/>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GB"/>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DED0C97C-6056-4B3B-AE4E-10DF284A2C2B}" type="slidenum">
              <a:rPr lang="en-GB"/>
              <a:pPr>
                <a:defRPr/>
              </a:pPr>
              <a:t>‹#›</a:t>
            </a:fld>
            <a:endParaRPr lang="en-GB"/>
          </a:p>
        </p:txBody>
      </p:sp>
    </p:spTree>
    <p:extLst>
      <p:ext uri="{BB962C8B-B14F-4D97-AF65-F5344CB8AC3E}">
        <p14:creationId xmlns:p14="http://schemas.microsoft.com/office/powerpoint/2010/main" val="85113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Rage Italic" pitchFamily="66" charset="0"/>
                <a:cs typeface="+mn-cs"/>
              </a:defRPr>
            </a:lvl1pPr>
          </a:lstStyle>
          <a:p>
            <a:pPr>
              <a:defRPr/>
            </a:pPr>
            <a:fld id="{E7A2D5ED-3B52-4186-92D3-C1191EEBDFD0}" type="datetimeFigureOut">
              <a:rPr lang="en-GB"/>
              <a:pPr>
                <a:defRPr/>
              </a:pPr>
              <a:t>05/02/2024</a:t>
            </a:fld>
            <a:endParaRPr lang="en-GB"/>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a:solidFill>
                  <a:schemeClr val="tx2"/>
                </a:solidFill>
                <a:latin typeface="Rage Italic" pitchFamily="66" charset="0"/>
                <a:cs typeface="+mn-cs"/>
              </a:defRPr>
            </a:lvl1pPr>
          </a:lstStyle>
          <a:p>
            <a:pPr>
              <a:defRPr/>
            </a:pPr>
            <a:endParaRPr lang="en-GB"/>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tx2"/>
                </a:solidFill>
                <a:latin typeface="Rage Italic" pitchFamily="66" charset="0"/>
                <a:cs typeface="+mn-cs"/>
              </a:defRPr>
            </a:lvl1pPr>
          </a:lstStyle>
          <a:p>
            <a:pPr>
              <a:defRPr/>
            </a:pPr>
            <a:fld id="{8F8B3661-8E80-4496-AF54-03C302740A76}" type="slidenum">
              <a:rPr lang="en-GB"/>
              <a:pPr>
                <a:defRPr/>
              </a:pPr>
              <a:t>‹#›</a:t>
            </a:fld>
            <a:endParaRPr lang="en-GB"/>
          </a:p>
        </p:txBody>
      </p:sp>
      <p:pic>
        <p:nvPicPr>
          <p:cNvPr id="1039" name="Picture 4" descr="C:\Users\Cheryl Studio\AppData\Local\Microsoft\Windows\Temporary Internet Files\Content.IE5\V3MMUOUF\MC900232132[1].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4663" y="4149725"/>
            <a:ext cx="13144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69" r:id="rId2"/>
    <p:sldLayoutId id="2147483770" r:id="rId3"/>
    <p:sldLayoutId id="2147483771" r:id="rId4"/>
    <p:sldLayoutId id="2147483772" r:id="rId5"/>
    <p:sldLayoutId id="2147483773" r:id="rId6"/>
    <p:sldLayoutId id="2147483774" r:id="rId7"/>
    <p:sldLayoutId id="2147483778" r:id="rId8"/>
    <p:sldLayoutId id="2147483779" r:id="rId9"/>
    <p:sldLayoutId id="2147483775" r:id="rId10"/>
    <p:sldLayoutId id="2147483776" r:id="rId11"/>
  </p:sldLayoutIdLst>
  <p:txStyles>
    <p:titleStyle>
      <a:lvl1pPr algn="ctr" rtl="0" eaLnBrk="0" fontAlgn="base" hangingPunct="0">
        <a:spcBef>
          <a:spcPct val="0"/>
        </a:spcBef>
        <a:spcAft>
          <a:spcPct val="0"/>
        </a:spcAft>
        <a:defRPr lang="en-US" sz="4800" kern="1200" dirty="0">
          <a:solidFill>
            <a:schemeClr val="tx1"/>
          </a:solidFill>
          <a:latin typeface="MV Boli" pitchFamily="2" charset="0"/>
          <a:ea typeface="MV Boli" pitchFamily="2" charset="0"/>
          <a:cs typeface="MV Boli" pitchFamily="2" charset="0"/>
        </a:defRPr>
      </a:lvl1pPr>
      <a:lvl2pPr algn="ctr" rtl="0" eaLnBrk="0" fontAlgn="base" hangingPunct="0">
        <a:spcBef>
          <a:spcPct val="0"/>
        </a:spcBef>
        <a:spcAft>
          <a:spcPct val="0"/>
        </a:spcAft>
        <a:defRPr sz="4800">
          <a:solidFill>
            <a:schemeClr val="tx1"/>
          </a:solidFill>
          <a:latin typeface="MV Boli" pitchFamily="2" charset="0"/>
          <a:ea typeface="MV Boli" pitchFamily="2" charset="0"/>
          <a:cs typeface="MV Boli" pitchFamily="2" charset="0"/>
        </a:defRPr>
      </a:lvl2pPr>
      <a:lvl3pPr algn="ctr" rtl="0" eaLnBrk="0" fontAlgn="base" hangingPunct="0">
        <a:spcBef>
          <a:spcPct val="0"/>
        </a:spcBef>
        <a:spcAft>
          <a:spcPct val="0"/>
        </a:spcAft>
        <a:defRPr sz="4800">
          <a:solidFill>
            <a:schemeClr val="tx1"/>
          </a:solidFill>
          <a:latin typeface="MV Boli" pitchFamily="2" charset="0"/>
          <a:ea typeface="MV Boli" pitchFamily="2" charset="0"/>
          <a:cs typeface="MV Boli" pitchFamily="2" charset="0"/>
        </a:defRPr>
      </a:lvl3pPr>
      <a:lvl4pPr algn="ctr" rtl="0" eaLnBrk="0" fontAlgn="base" hangingPunct="0">
        <a:spcBef>
          <a:spcPct val="0"/>
        </a:spcBef>
        <a:spcAft>
          <a:spcPct val="0"/>
        </a:spcAft>
        <a:defRPr sz="4800">
          <a:solidFill>
            <a:schemeClr val="tx1"/>
          </a:solidFill>
          <a:latin typeface="MV Boli" pitchFamily="2" charset="0"/>
          <a:ea typeface="MV Boli" pitchFamily="2" charset="0"/>
          <a:cs typeface="MV Boli" pitchFamily="2" charset="0"/>
        </a:defRPr>
      </a:lvl4pPr>
      <a:lvl5pPr algn="ctr" rtl="0" eaLnBrk="0" fontAlgn="base" hangingPunct="0">
        <a:spcBef>
          <a:spcPct val="0"/>
        </a:spcBef>
        <a:spcAft>
          <a:spcPct val="0"/>
        </a:spcAft>
        <a:defRPr sz="4800">
          <a:solidFill>
            <a:schemeClr val="tx1"/>
          </a:solidFill>
          <a:latin typeface="MV Boli" pitchFamily="2" charset="0"/>
          <a:ea typeface="MV Boli" pitchFamily="2" charset="0"/>
          <a:cs typeface="MV Boli" pitchFamily="2"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ctr" rtl="0" eaLnBrk="0" fontAlgn="base" hangingPunct="0">
        <a:spcBef>
          <a:spcPct val="20000"/>
        </a:spcBef>
        <a:spcAft>
          <a:spcPct val="0"/>
        </a:spcAft>
        <a:buClr>
          <a:schemeClr val="accent2"/>
        </a:buClr>
        <a:buSzPct val="85000"/>
        <a:buFont typeface="Brush Script MT" pitchFamily="66" charset="0"/>
        <a:defRPr lang="en-US" sz="2400" kern="1200" dirty="0">
          <a:solidFill>
            <a:schemeClr val="tx2"/>
          </a:solidFill>
          <a:latin typeface="Arial Rounded MT Bold" pitchFamily="34" charset="0"/>
          <a:ea typeface="+mn-ea"/>
          <a:cs typeface="+mn-cs"/>
        </a:defRPr>
      </a:lvl1pPr>
      <a:lvl2pPr marL="742950" indent="-285750" algn="ctr" rtl="0" eaLnBrk="0" fontAlgn="base" hangingPunct="0">
        <a:spcBef>
          <a:spcPct val="20000"/>
        </a:spcBef>
        <a:spcAft>
          <a:spcPct val="0"/>
        </a:spcAft>
        <a:buClr>
          <a:schemeClr val="accent2"/>
        </a:buClr>
        <a:buSzPct val="85000"/>
        <a:buFont typeface="Brush Script MT" pitchFamily="66" charset="0"/>
        <a:defRPr lang="en-US" sz="2400" kern="1200" dirty="0">
          <a:solidFill>
            <a:schemeClr val="tx2"/>
          </a:solidFill>
          <a:latin typeface="Arial Rounded MT Bold" pitchFamily="34" charset="0"/>
          <a:ea typeface="+mn-ea"/>
          <a:cs typeface="+mn-cs"/>
        </a:defRPr>
      </a:lvl2pPr>
      <a:lvl3pPr marL="1143000" indent="-228600" algn="ctr" rtl="0" eaLnBrk="0" fontAlgn="base" hangingPunct="0">
        <a:spcBef>
          <a:spcPct val="20000"/>
        </a:spcBef>
        <a:spcAft>
          <a:spcPct val="0"/>
        </a:spcAft>
        <a:buClr>
          <a:schemeClr val="accent2"/>
        </a:buClr>
        <a:buSzPct val="85000"/>
        <a:buFont typeface="Brush Script MT" pitchFamily="66" charset="0"/>
        <a:defRPr lang="en-US" sz="2400" kern="1200" dirty="0">
          <a:solidFill>
            <a:schemeClr val="tx2"/>
          </a:solidFill>
          <a:latin typeface="Arial Rounded MT Bold" pitchFamily="34" charset="0"/>
          <a:ea typeface="+mn-ea"/>
          <a:cs typeface="+mn-cs"/>
        </a:defRPr>
      </a:lvl3pPr>
      <a:lvl4pPr marL="1600200" indent="-228600" algn="ctr" rtl="0" eaLnBrk="0" fontAlgn="base" hangingPunct="0">
        <a:spcBef>
          <a:spcPct val="20000"/>
        </a:spcBef>
        <a:spcAft>
          <a:spcPct val="0"/>
        </a:spcAft>
        <a:buClr>
          <a:schemeClr val="accent2"/>
        </a:buClr>
        <a:buSzPct val="85000"/>
        <a:buFont typeface="Brush Script MT" pitchFamily="66" charset="0"/>
        <a:defRPr lang="en-US" sz="2400" kern="1200" dirty="0">
          <a:solidFill>
            <a:schemeClr val="tx2"/>
          </a:solidFill>
          <a:latin typeface="Arial Rounded MT Bold" pitchFamily="34" charset="0"/>
          <a:ea typeface="+mn-ea"/>
          <a:cs typeface="+mn-cs"/>
        </a:defRPr>
      </a:lvl4pPr>
      <a:lvl5pPr marL="2057400" indent="-228600" algn="ctr" rtl="0" eaLnBrk="0" fontAlgn="base" hangingPunct="0">
        <a:spcBef>
          <a:spcPct val="20000"/>
        </a:spcBef>
        <a:spcAft>
          <a:spcPct val="0"/>
        </a:spcAft>
        <a:buClr>
          <a:schemeClr val="accent2"/>
        </a:buClr>
        <a:buSzPct val="85000"/>
        <a:buFont typeface="Brush Script MT" pitchFamily="66" charset="0"/>
        <a:defRPr lang="en-US" sz="2400" kern="1200" dirty="0">
          <a:solidFill>
            <a:schemeClr val="tx2"/>
          </a:solidFill>
          <a:latin typeface="Arial Rounded MT Bold" pitchFamily="34"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axis.ncetm.org.uk/mastering-number/videos-recep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xis.ncetm.org.uk/mastering-number/videos-year-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ctgam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727200" y="1289200"/>
            <a:ext cx="5722938" cy="1827212"/>
          </a:xfrm>
        </p:spPr>
        <p:txBody>
          <a:bodyPr>
            <a:normAutofit fontScale="90000"/>
          </a:bodyPr>
          <a:lstStyle/>
          <a:p>
            <a:pPr eaLnBrk="1" hangingPunct="1">
              <a:defRPr/>
            </a:pPr>
            <a:r>
              <a:rPr lang="en-GB" altLang="en-US" sz="3600" b="1">
                <a:latin typeface="Letter-join No-Lead 4" panose="02000503000000020003" pitchFamily="50" charset="0"/>
              </a:rPr>
              <a:t>Involving parents and carers in </a:t>
            </a:r>
            <a:br>
              <a:rPr lang="en-GB" altLang="en-US" b="1">
                <a:latin typeface="Letter-join No-Lead 4" panose="02000503000000020003" pitchFamily="50" charset="0"/>
              </a:rPr>
            </a:br>
            <a:r>
              <a:rPr lang="en-GB" altLang="en-US" b="1">
                <a:latin typeface="Letter-join No-Lead 4" panose="02000503000000020003" pitchFamily="50" charset="0"/>
              </a:rPr>
              <a:t>Maths</a:t>
            </a:r>
            <a:endParaRPr lang="en-GB" altLang="en-US" sz="2200" b="1">
              <a:latin typeface="Letter-join No-Lead 4" panose="02000503000000020003" pitchFamily="50" charset="0"/>
            </a:endParaRPr>
          </a:p>
        </p:txBody>
      </p:sp>
      <p:sp>
        <p:nvSpPr>
          <p:cNvPr id="5123" name="Subtitle 2"/>
          <p:cNvSpPr>
            <a:spLocks noGrp="1"/>
          </p:cNvSpPr>
          <p:nvPr>
            <p:ph type="subTitle" idx="1"/>
          </p:nvPr>
        </p:nvSpPr>
        <p:spPr>
          <a:xfrm>
            <a:off x="1259632" y="3736974"/>
            <a:ext cx="6408712" cy="1827211"/>
          </a:xfrm>
        </p:spPr>
        <p:txBody>
          <a:bodyPr/>
          <a:lstStyle/>
          <a:p>
            <a:pPr eaLnBrk="1" hangingPunct="1"/>
            <a:r>
              <a:rPr lang="en-GB" altLang="en-US" sz="2800">
                <a:latin typeface="Letter-join No-Lead 4" panose="02000503000000020003" pitchFamily="50" charset="0"/>
              </a:rPr>
              <a:t>A workshop for parents/carers of children in EYFS to find out more about how children are taught and learn maths at </a:t>
            </a:r>
            <a:r>
              <a:rPr lang="en-GB" altLang="en-US" sz="2800" err="1">
                <a:latin typeface="Letter-join No-Lead 4" panose="02000503000000020003" pitchFamily="50" charset="0"/>
              </a:rPr>
              <a:t>Oakmeadow</a:t>
            </a:r>
            <a:r>
              <a:rPr lang="en-GB" altLang="en-US" sz="2800">
                <a:latin typeface="Letter-join No-Lead 4" panose="02000503000000020003" pitchFamily="50"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4768-9106-6ECF-0B87-F2834D9A3CB9}"/>
              </a:ext>
            </a:extLst>
          </p:cNvPr>
          <p:cNvSpPr>
            <a:spLocks noGrp="1"/>
          </p:cNvSpPr>
          <p:nvPr>
            <p:ph type="title"/>
          </p:nvPr>
        </p:nvSpPr>
        <p:spPr/>
        <p:txBody>
          <a:bodyPr/>
          <a:lstStyle/>
          <a:p>
            <a:r>
              <a:rPr lang="en-US">
                <a:latin typeface="Letter-join No-Lead 4" panose="02000503000000020003" pitchFamily="50" charset="0"/>
              </a:rPr>
              <a:t>Teaching for mastery</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C2B3C783-8066-5EC6-1BEC-861A2862882A}"/>
              </a:ext>
            </a:extLst>
          </p:cNvPr>
          <p:cNvSpPr>
            <a:spLocks noGrp="1"/>
          </p:cNvSpPr>
          <p:nvPr>
            <p:ph idx="1"/>
          </p:nvPr>
        </p:nvSpPr>
        <p:spPr/>
        <p:txBody>
          <a:bodyPr/>
          <a:lstStyle/>
          <a:p>
            <a:r>
              <a:rPr lang="en-GB" sz="2400">
                <a:latin typeface="Letter-join No-Lead 4" panose="02000503000000020003" pitchFamily="50" charset="0"/>
              </a:rPr>
              <a:t>What does it mean to </a:t>
            </a:r>
            <a:br>
              <a:rPr lang="en-GB" sz="2400">
                <a:latin typeface="Letter-join No-Lead 4" panose="02000503000000020003" pitchFamily="50" charset="0"/>
              </a:rPr>
            </a:br>
            <a:r>
              <a:rPr lang="en-GB" sz="2400">
                <a:latin typeface="Letter-join No-Lead 4" panose="02000503000000020003" pitchFamily="50" charset="0"/>
              </a:rPr>
              <a:t>master something?</a:t>
            </a:r>
          </a:p>
          <a:p>
            <a:endParaRPr lang="en-GB">
              <a:latin typeface="Letter-join No-Lead 4" panose="02000503000000020003" pitchFamily="50" charset="0"/>
            </a:endParaRPr>
          </a:p>
          <a:p>
            <a:pPr>
              <a:buFont typeface="Arial" panose="020B0604020202020204" pitchFamily="34" charset="0"/>
              <a:buChar char="•"/>
            </a:pPr>
            <a:r>
              <a:rPr lang="en-GB">
                <a:latin typeface="Letter-join No-Lead 4" panose="02000503000000020003" pitchFamily="50" charset="0"/>
              </a:rPr>
              <a:t>I know how to do it</a:t>
            </a:r>
          </a:p>
          <a:p>
            <a:pPr>
              <a:buFont typeface="Arial" panose="020B0604020202020204" pitchFamily="34" charset="0"/>
              <a:buChar char="•"/>
            </a:pPr>
            <a:r>
              <a:rPr lang="en-GB">
                <a:latin typeface="Letter-join No-Lead 4" panose="02000503000000020003" pitchFamily="50" charset="0"/>
              </a:rPr>
              <a:t>It becomes automatic – I can do it without needing to think</a:t>
            </a:r>
          </a:p>
          <a:p>
            <a:pPr>
              <a:buFont typeface="Arial" panose="020B0604020202020204" pitchFamily="34" charset="0"/>
              <a:buChar char="•"/>
            </a:pPr>
            <a:r>
              <a:rPr lang="en-GB">
                <a:latin typeface="Letter-join No-Lead 4" panose="02000503000000020003" pitchFamily="50" charset="0"/>
              </a:rPr>
              <a:t>I’m really good at it</a:t>
            </a:r>
          </a:p>
          <a:p>
            <a:pPr>
              <a:buFont typeface="Arial" panose="020B0604020202020204" pitchFamily="34" charset="0"/>
              <a:buChar char="•"/>
            </a:pPr>
            <a:r>
              <a:rPr lang="en-GB">
                <a:latin typeface="Letter-join No-Lead 4" panose="02000503000000020003" pitchFamily="50" charset="0"/>
              </a:rPr>
              <a:t>I can show someone else how to do it</a:t>
            </a:r>
          </a:p>
        </p:txBody>
      </p:sp>
    </p:spTree>
    <p:extLst>
      <p:ext uri="{BB962C8B-B14F-4D97-AF65-F5344CB8AC3E}">
        <p14:creationId xmlns:p14="http://schemas.microsoft.com/office/powerpoint/2010/main" val="3137491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8EF2-278E-7542-7558-C594D19308DB}"/>
              </a:ext>
            </a:extLst>
          </p:cNvPr>
          <p:cNvSpPr txBox="1"/>
          <p:nvPr/>
        </p:nvSpPr>
        <p:spPr>
          <a:xfrm>
            <a:off x="1115616" y="620688"/>
            <a:ext cx="7056784" cy="3625608"/>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a:ln>
                  <a:noFill/>
                </a:ln>
                <a:solidFill>
                  <a:sysClr val="windowText" lastClr="000000"/>
                </a:solidFill>
                <a:effectLst/>
                <a:uLnTx/>
                <a:uFillTx/>
                <a:latin typeface="Letter-join No-Lead 4" panose="02000503000000020003" pitchFamily="50" charset="0"/>
                <a:cs typeface="Century Gothic"/>
              </a:rPr>
              <a:t>Features of teaching for mastery in the early years………..</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Letter-join No-Lead 4" panose="02000503000000020003" pitchFamily="50" charset="0"/>
                <a:cs typeface="Century Gothic"/>
              </a:rPr>
              <a:t>Slower pace</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Letter-join No-Lead 4" panose="02000503000000020003" pitchFamily="50" charset="0"/>
                <a:cs typeface="Century Gothic"/>
              </a:rPr>
              <a:t>Going deeper</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Letter-join No-Lead 4" panose="02000503000000020003" pitchFamily="50" charset="0"/>
                <a:cs typeface="Century Gothic"/>
              </a:rPr>
              <a:t>Attention to mathematical concepts, relationships and structures.</a:t>
            </a:r>
          </a:p>
        </p:txBody>
      </p:sp>
    </p:spTree>
    <p:extLst>
      <p:ext uri="{BB962C8B-B14F-4D97-AF65-F5344CB8AC3E}">
        <p14:creationId xmlns:p14="http://schemas.microsoft.com/office/powerpoint/2010/main" val="308711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16DB2-21B3-CE6A-503F-6C971627738A}"/>
              </a:ext>
            </a:extLst>
          </p:cNvPr>
          <p:cNvSpPr txBox="1"/>
          <p:nvPr/>
        </p:nvSpPr>
        <p:spPr bwMode="auto">
          <a:xfrm>
            <a:off x="1095375" y="817563"/>
            <a:ext cx="6964363" cy="1201737"/>
          </a:xfrm>
          <a:prstGeom prst="rect">
            <a:avLst/>
          </a:prstGeom>
          <a:noFill/>
          <a:ln>
            <a:noFill/>
          </a:ln>
        </p:spPr>
        <p:txBody>
          <a:bodyPr vert="horz" wrap="square" lIns="91440" tIns="45720" rIns="91440" bIns="45720" numCol="1" anchor="ctr" anchorCtr="0" compatLnSpc="1">
            <a:prstTxWarp prst="textNoShape">
              <a:avLst/>
            </a:prstTxWarp>
            <a:normAutofit/>
          </a:bodyPr>
          <a:lstStyle/>
          <a:p>
            <a:pPr lvl="0" algn="ctr">
              <a:lnSpc>
                <a:spcPct val="90000"/>
              </a:lnSpc>
              <a:spcAft>
                <a:spcPts val="600"/>
              </a:spcAft>
            </a:pPr>
            <a:r>
              <a:rPr lang="en-US" sz="1900" kern="1200">
                <a:latin typeface="MV Boli" pitchFamily="2" charset="0"/>
                <a:ea typeface="+mj-ea"/>
                <a:cs typeface="MV Boli" pitchFamily="2" charset="0"/>
              </a:rPr>
              <a:t>The mastery approach to mathematics also embraces the Characteristics of Effective Learning that are key to learning in Early Years.</a:t>
            </a:r>
          </a:p>
        </p:txBody>
      </p:sp>
      <p:pic>
        <p:nvPicPr>
          <p:cNvPr id="5" name="Picture 4">
            <a:extLst>
              <a:ext uri="{FF2B5EF4-FFF2-40B4-BE49-F238E27FC236}">
                <a16:creationId xmlns:a16="http://schemas.microsoft.com/office/drawing/2014/main" id="{FBD17099-0C2F-0DCF-9A50-B4712329D355}"/>
              </a:ext>
            </a:extLst>
          </p:cNvPr>
          <p:cNvPicPr>
            <a:picLocks noChangeAspect="1"/>
          </p:cNvPicPr>
          <p:nvPr/>
        </p:nvPicPr>
        <p:blipFill>
          <a:blip r:embed="rId2"/>
          <a:stretch>
            <a:fillRect/>
          </a:stretch>
        </p:blipFill>
        <p:spPr>
          <a:xfrm>
            <a:off x="899592" y="2693584"/>
            <a:ext cx="7443293" cy="2102729"/>
          </a:xfrm>
          <a:prstGeom prst="rect">
            <a:avLst/>
          </a:prstGeom>
          <a:noFill/>
        </p:spPr>
      </p:pic>
    </p:spTree>
    <p:extLst>
      <p:ext uri="{BB962C8B-B14F-4D97-AF65-F5344CB8AC3E}">
        <p14:creationId xmlns:p14="http://schemas.microsoft.com/office/powerpoint/2010/main" val="377670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7B32-93ED-BEB7-CEB6-394CFCF57C32}"/>
              </a:ext>
            </a:extLst>
          </p:cNvPr>
          <p:cNvSpPr>
            <a:spLocks noGrp="1"/>
          </p:cNvSpPr>
          <p:nvPr>
            <p:ph type="title"/>
          </p:nvPr>
        </p:nvSpPr>
        <p:spPr/>
        <p:txBody>
          <a:bodyPr/>
          <a:lstStyle/>
          <a:p>
            <a:r>
              <a:rPr lang="en-US">
                <a:latin typeface="Letter-join No-Lead 4" panose="02000503000000020003" pitchFamily="50" charset="0"/>
              </a:rPr>
              <a:t>Vocabulary</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850739BF-18F5-CD63-1C06-534F14D52D55}"/>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a:latin typeface="Letter-join No-Lead 4" panose="02000503000000020003" pitchFamily="50" charset="0"/>
              </a:rPr>
              <a:t>Counting – 5 principles (stable order – the verbal sequence, 1:1 correspondence, cardinality, abstraction i.e. it doesn’t matter what you count, how you count stays the same and order irrelevance)</a:t>
            </a:r>
          </a:p>
          <a:p>
            <a:pPr algn="l">
              <a:buFont typeface="Arial" panose="020B0604020202020204" pitchFamily="34" charset="0"/>
              <a:buChar char="•"/>
            </a:pPr>
            <a:r>
              <a:rPr lang="en-US" err="1">
                <a:latin typeface="Letter-join No-Lead 4" panose="02000503000000020003" pitchFamily="50" charset="0"/>
              </a:rPr>
              <a:t>Subitising</a:t>
            </a:r>
            <a:r>
              <a:rPr lang="en-US">
                <a:latin typeface="Letter-join No-Lead 4" panose="02000503000000020003" pitchFamily="50" charset="0"/>
              </a:rPr>
              <a:t> – perceptual (up to 3) and conceptual (sub groups in a larger set)</a:t>
            </a:r>
          </a:p>
          <a:p>
            <a:pPr algn="l">
              <a:buFont typeface="Arial" panose="020B0604020202020204" pitchFamily="34" charset="0"/>
              <a:buChar char="•"/>
            </a:pPr>
            <a:r>
              <a:rPr lang="en-US">
                <a:latin typeface="Letter-join No-Lead 4" panose="02000503000000020003" pitchFamily="50" charset="0"/>
              </a:rPr>
              <a:t>Cardinality – the last number tells us how many</a:t>
            </a:r>
          </a:p>
          <a:p>
            <a:pPr algn="l">
              <a:buFont typeface="Arial" panose="020B0604020202020204" pitchFamily="34" charset="0"/>
              <a:buChar char="•"/>
            </a:pPr>
            <a:r>
              <a:rPr lang="en-US">
                <a:latin typeface="Letter-join No-Lead 4" panose="02000503000000020003" pitchFamily="50" charset="0"/>
              </a:rPr>
              <a:t>Ordinality – the position of a number</a:t>
            </a:r>
          </a:p>
          <a:p>
            <a:pPr algn="l">
              <a:buFont typeface="Arial" panose="020B0604020202020204" pitchFamily="34" charset="0"/>
              <a:buChar char="•"/>
            </a:pPr>
            <a:r>
              <a:rPr lang="en-US">
                <a:latin typeface="Letter-join No-Lead 4" panose="02000503000000020003" pitchFamily="50" charset="0"/>
              </a:rPr>
              <a:t>Composition – parts it is made of</a:t>
            </a:r>
          </a:p>
          <a:p>
            <a:pPr algn="l">
              <a:buFont typeface="Arial" panose="020B0604020202020204" pitchFamily="34" charset="0"/>
              <a:buChar char="•"/>
            </a:pPr>
            <a:r>
              <a:rPr lang="en-US">
                <a:latin typeface="Letter-join No-Lead 4" panose="02000503000000020003" pitchFamily="50" charset="0"/>
              </a:rPr>
              <a:t>Comparison – describing sets, more than, fewer than (when counting things)</a:t>
            </a:r>
          </a:p>
          <a:p>
            <a:pPr algn="l">
              <a:buFont typeface="Arial" panose="020B0604020202020204" pitchFamily="34" charset="0"/>
              <a:buChar char="•"/>
            </a:pPr>
            <a:r>
              <a:rPr lang="en-US">
                <a:latin typeface="Letter-join No-Lead 4" panose="02000503000000020003" pitchFamily="50" charset="0"/>
              </a:rPr>
              <a:t>Stem sentences</a:t>
            </a:r>
          </a:p>
          <a:p>
            <a:pPr algn="l">
              <a:buFont typeface="Arial" panose="020B0604020202020204" pitchFamily="34" charset="0"/>
              <a:buChar char="•"/>
            </a:pPr>
            <a:endParaRPr lang="en-US">
              <a:latin typeface="Letter-join No-Lead 4" panose="02000503000000020003" pitchFamily="50" charset="0"/>
            </a:endParaRPr>
          </a:p>
          <a:p>
            <a:pPr algn="l">
              <a:buFont typeface="Arial" panose="020B0604020202020204" pitchFamily="34" charset="0"/>
              <a:buChar char="•"/>
            </a:pPr>
            <a:endParaRPr lang="en-GB">
              <a:latin typeface="Letter-join No-Lead 4" panose="02000503000000020003" pitchFamily="50" charset="0"/>
            </a:endParaRPr>
          </a:p>
        </p:txBody>
      </p:sp>
    </p:spTree>
    <p:extLst>
      <p:ext uri="{BB962C8B-B14F-4D97-AF65-F5344CB8AC3E}">
        <p14:creationId xmlns:p14="http://schemas.microsoft.com/office/powerpoint/2010/main" val="137230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71550" y="836613"/>
            <a:ext cx="7200900" cy="1584325"/>
          </a:xfrm>
        </p:spPr>
        <p:txBody>
          <a:bodyPr/>
          <a:lstStyle/>
          <a:p>
            <a:r>
              <a:rPr lang="en-GB" altLang="en-US">
                <a:latin typeface="Letter-join No-Lead 4" panose="02000503000000020003" pitchFamily="50" charset="0"/>
                <a:ea typeface="MV Boli" pitchFamily="2" charset="0"/>
              </a:rPr>
              <a:t>Counting rules</a:t>
            </a:r>
          </a:p>
        </p:txBody>
      </p:sp>
      <p:sp>
        <p:nvSpPr>
          <p:cNvPr id="8195" name="Content Placeholder 2"/>
          <p:cNvSpPr>
            <a:spLocks noGrp="1"/>
          </p:cNvSpPr>
          <p:nvPr>
            <p:ph idx="1"/>
          </p:nvPr>
        </p:nvSpPr>
        <p:spPr>
          <a:xfrm>
            <a:off x="1473993" y="1988840"/>
            <a:ext cx="6196013" cy="2592388"/>
          </a:xfrm>
        </p:spPr>
        <p:txBody>
          <a:bodyPr>
            <a:normAutofit fontScale="25000" lnSpcReduction="20000"/>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600" b="0" i="0" u="none" strike="noStrike" kern="1200" cap="none" spc="0" normalizeH="0" baseline="0" noProof="0">
                <a:ln>
                  <a:noFill/>
                </a:ln>
                <a:solidFill>
                  <a:prstClr val="black"/>
                </a:solidFill>
                <a:effectLst/>
                <a:uLnTx/>
                <a:uFillTx/>
                <a:latin typeface="Letter-join No-Lead 4" panose="02000503000000020003" pitchFamily="50" charset="0"/>
              </a:rPr>
              <a:t>We say one number name as we count one item.</a:t>
            </a:r>
          </a:p>
          <a:p>
            <a:pPr marL="0" marR="0" lvl="0" indent="0" algn="l" defTabSz="914400" rtl="0" eaLnBrk="1" fontAlgn="auto" latinLnBrk="0" hangingPunct="1">
              <a:lnSpc>
                <a:spcPct val="100000"/>
              </a:lnSpc>
              <a:spcBef>
                <a:spcPts val="0"/>
              </a:spcBef>
              <a:spcAft>
                <a:spcPts val="0"/>
              </a:spcAft>
              <a:buClrTx/>
              <a:buSzTx/>
              <a:tabLst/>
              <a:defRPr/>
            </a:pPr>
            <a:endParaRPr kumimoji="0" lang="en-GB" sz="9600" b="0" i="0" u="none" strike="noStrike" kern="1200" cap="none" spc="0" normalizeH="0" baseline="0" noProof="0">
              <a:ln>
                <a:noFill/>
              </a:ln>
              <a:solidFill>
                <a:prstClr val="black"/>
              </a:solidFill>
              <a:effectLst/>
              <a:uLnTx/>
              <a:uFillTx/>
              <a:latin typeface="Letter-join No-Lead 4" panose="02000503000000020003" pitchFamily="50"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600" b="0" i="0" u="none" strike="noStrike" kern="1200" cap="none" spc="0" normalizeH="0" baseline="0" noProof="0">
                <a:ln>
                  <a:noFill/>
                </a:ln>
                <a:solidFill>
                  <a:prstClr val="black"/>
                </a:solidFill>
                <a:effectLst/>
                <a:uLnTx/>
                <a:uFillTx/>
                <a:latin typeface="Letter-join No-Lead 4" panose="02000503000000020003" pitchFamily="50" charset="0"/>
              </a:rPr>
              <a:t>We say the number names in the right order.</a:t>
            </a:r>
          </a:p>
          <a:p>
            <a:pPr marL="0" marR="0" lvl="0" indent="0" algn="l" defTabSz="914400" rtl="0" eaLnBrk="1" fontAlgn="auto" latinLnBrk="0" hangingPunct="1">
              <a:lnSpc>
                <a:spcPct val="100000"/>
              </a:lnSpc>
              <a:spcBef>
                <a:spcPts val="0"/>
              </a:spcBef>
              <a:spcAft>
                <a:spcPts val="0"/>
              </a:spcAft>
              <a:buClrTx/>
              <a:buSzTx/>
              <a:tabLst/>
              <a:defRPr/>
            </a:pPr>
            <a:endParaRPr kumimoji="0" lang="en-GB" sz="9600" b="0" i="0" u="none" strike="noStrike" kern="1200" cap="none" spc="0" normalizeH="0" baseline="0" noProof="0">
              <a:ln>
                <a:noFill/>
              </a:ln>
              <a:solidFill>
                <a:prstClr val="black"/>
              </a:solidFill>
              <a:effectLst/>
              <a:uLnTx/>
              <a:uFillTx/>
              <a:latin typeface="Letter-join No-Lead 4" panose="02000503000000020003"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a:ln>
                  <a:noFill/>
                </a:ln>
                <a:solidFill>
                  <a:prstClr val="black"/>
                </a:solidFill>
                <a:effectLst/>
                <a:uLnTx/>
                <a:uFillTx/>
                <a:latin typeface="Letter-join No-Lead 4" panose="02000503000000020003" pitchFamily="50" charset="0"/>
              </a:rPr>
              <a:t>If we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600" b="0" i="0" u="none" strike="noStrike" kern="1200" cap="none" spc="0" normalizeH="0" baseline="0" noProof="0">
              <a:ln>
                <a:noFill/>
              </a:ln>
              <a:solidFill>
                <a:prstClr val="black"/>
              </a:solidFill>
              <a:effectLst/>
              <a:uLnTx/>
              <a:uFillTx/>
              <a:latin typeface="Letter-join No-Lead 4" panose="02000503000000020003" pitchFamily="50"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600" b="0" i="0" u="none" strike="noStrike" kern="1200" cap="none" spc="0" normalizeH="0" baseline="0" noProof="0">
                <a:ln>
                  <a:noFill/>
                </a:ln>
                <a:solidFill>
                  <a:prstClr val="black"/>
                </a:solidFill>
                <a:effectLst/>
                <a:uLnTx/>
                <a:uFillTx/>
                <a:latin typeface="Letter-join No-Lead 4" panose="02000503000000020003" pitchFamily="50" charset="0"/>
              </a:rPr>
              <a:t>We know that the last number that we count, is the total number of objects.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600">
              <a:solidFill>
                <a:prstClr val="black"/>
              </a:solidFill>
              <a:latin typeface="Letter-join No-Lead 4" panose="02000503000000020003" pitchFamily="50"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GB" sz="9600" b="0" i="0" u="none" strike="noStrike" kern="1200" cap="none" spc="0" normalizeH="0" baseline="0" noProof="0">
              <a:ln>
                <a:noFill/>
              </a:ln>
              <a:solidFill>
                <a:prstClr val="black"/>
              </a:solidFill>
              <a:effectLst/>
              <a:uLnTx/>
              <a:uFillTx/>
              <a:latin typeface="Letter-join No-Lead 4" panose="02000503000000020003" pitchFamily="50" charset="0"/>
            </a:endParaRPr>
          </a:p>
          <a:p>
            <a:pPr marR="0" lvl="0" algn="l" defTabSz="914400" rtl="0" eaLnBrk="1" fontAlgn="auto" latinLnBrk="0" hangingPunct="1">
              <a:lnSpc>
                <a:spcPct val="100000"/>
              </a:lnSpc>
              <a:spcBef>
                <a:spcPts val="0"/>
              </a:spcBef>
              <a:spcAft>
                <a:spcPts val="0"/>
              </a:spcAft>
              <a:buClrTx/>
              <a:buSzTx/>
              <a:tabLst/>
              <a:defRPr/>
            </a:pPr>
            <a:r>
              <a:rPr lang="en-GB" sz="9600">
                <a:solidFill>
                  <a:prstClr val="black"/>
                </a:solidFill>
                <a:latin typeface="Letter-join No-Lead 4" panose="02000503000000020003" pitchFamily="50" charset="0"/>
              </a:rPr>
              <a:t>With regular practice, we also learn that we can ‘move’ the objects but if we don’t add any or take any away, the same number will remain.</a:t>
            </a:r>
            <a:endParaRPr kumimoji="0" lang="en-GB" sz="9600" b="0" i="0" u="none" strike="noStrike" kern="1200" cap="none" spc="0" normalizeH="0" baseline="0" noProof="0">
              <a:ln>
                <a:noFill/>
              </a:ln>
              <a:solidFill>
                <a:prstClr val="black"/>
              </a:solidFill>
              <a:effectLst/>
              <a:uLnTx/>
              <a:uFillTx/>
              <a:latin typeface="Letter-join No-Lead 4" panose="02000503000000020003" pitchFamily="50" charset="0"/>
            </a:endParaRPr>
          </a:p>
          <a:p>
            <a:pPr algn="l">
              <a:defRPr/>
            </a:pPr>
            <a:endParaRPr lang="en-GB" altLang="en-US"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7E0D-A979-65B9-9317-D81B6546305A}"/>
              </a:ext>
            </a:extLst>
          </p:cNvPr>
          <p:cNvSpPr>
            <a:spLocks noGrp="1"/>
          </p:cNvSpPr>
          <p:nvPr>
            <p:ph type="title"/>
          </p:nvPr>
        </p:nvSpPr>
        <p:spPr/>
        <p:txBody>
          <a:bodyPr/>
          <a:lstStyle/>
          <a:p>
            <a:r>
              <a:rPr lang="en-US" err="1">
                <a:latin typeface="Letter-join No-Lead 4" panose="02000503000000020003" pitchFamily="50" charset="0"/>
              </a:rPr>
              <a:t>Subitising</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18A0CC87-6528-6027-CF01-A0495DBFB3E1}"/>
              </a:ext>
            </a:extLst>
          </p:cNvPr>
          <p:cNvSpPr>
            <a:spLocks noGrp="1"/>
          </p:cNvSpPr>
          <p:nvPr>
            <p:ph idx="1"/>
          </p:nvPr>
        </p:nvSpPr>
        <p:spPr/>
        <p:txBody>
          <a:bodyPr/>
          <a:lstStyle/>
          <a:p>
            <a:pPr algn="l"/>
            <a:r>
              <a:rPr lang="en-US">
                <a:latin typeface="Letter-join No-Lead 4" panose="02000503000000020003" pitchFamily="50" charset="0"/>
              </a:rPr>
              <a:t>Being able to say how many there are without counting. Learning without the abstract </a:t>
            </a:r>
            <a:r>
              <a:rPr lang="en-US" err="1">
                <a:latin typeface="Letter-join No-Lead 4" panose="02000503000000020003" pitchFamily="50" charset="0"/>
              </a:rPr>
              <a:t>maths</a:t>
            </a:r>
            <a:r>
              <a:rPr lang="en-US">
                <a:latin typeface="Letter-join No-Lead 4" panose="02000503000000020003" pitchFamily="50" charset="0"/>
              </a:rPr>
              <a:t>.</a:t>
            </a:r>
          </a:p>
          <a:p>
            <a:endParaRPr lang="en-US">
              <a:latin typeface="Letter-join No-Lead 4" panose="02000503000000020003" pitchFamily="50" charset="0"/>
            </a:endParaRPr>
          </a:p>
          <a:p>
            <a:pPr algn="l"/>
            <a:r>
              <a:rPr lang="en-US" b="1">
                <a:latin typeface="Letter-join No-Lead 4" panose="02000503000000020003" pitchFamily="50" charset="0"/>
              </a:rPr>
              <a:t>Perceptual </a:t>
            </a:r>
            <a:r>
              <a:rPr lang="en-US" b="1" err="1">
                <a:latin typeface="Letter-join No-Lead 4" panose="02000503000000020003" pitchFamily="50" charset="0"/>
              </a:rPr>
              <a:t>subitising</a:t>
            </a:r>
            <a:r>
              <a:rPr lang="en-US" b="1">
                <a:latin typeface="Letter-join No-Lead 4" panose="02000503000000020003" pitchFamily="50" charset="0"/>
              </a:rPr>
              <a:t> </a:t>
            </a:r>
            <a:r>
              <a:rPr lang="en-US">
                <a:latin typeface="Letter-join No-Lead 4" panose="02000503000000020003" pitchFamily="50" charset="0"/>
              </a:rPr>
              <a:t>– to just know…</a:t>
            </a:r>
          </a:p>
          <a:p>
            <a:pPr algn="l"/>
            <a:endParaRPr lang="en-US">
              <a:latin typeface="Letter-join No-Lead 4" panose="02000503000000020003" pitchFamily="50" charset="0"/>
            </a:endParaRPr>
          </a:p>
          <a:p>
            <a:pPr algn="l"/>
            <a:endParaRPr lang="en-GB">
              <a:latin typeface="Letter-join No-Lead 4" panose="02000503000000020003" pitchFamily="50" charset="0"/>
            </a:endParaRPr>
          </a:p>
        </p:txBody>
      </p:sp>
      <p:sp>
        <p:nvSpPr>
          <p:cNvPr id="4" name="Google Shape;459;p60">
            <a:extLst>
              <a:ext uri="{FF2B5EF4-FFF2-40B4-BE49-F238E27FC236}">
                <a16:creationId xmlns:a16="http://schemas.microsoft.com/office/drawing/2014/main" id="{B3300E89-8267-BEAE-50EC-2AD9317D9437}"/>
              </a:ext>
            </a:extLst>
          </p:cNvPr>
          <p:cNvSpPr/>
          <p:nvPr/>
        </p:nvSpPr>
        <p:spPr>
          <a:xfrm>
            <a:off x="4680014" y="4839878"/>
            <a:ext cx="810090" cy="702078"/>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algn="ctr">
              <a:buClr>
                <a:srgbClr val="00628C"/>
              </a:buClr>
              <a:buSzPts val="1050"/>
            </a:pPr>
            <a:endParaRPr sz="1050" kern="0">
              <a:solidFill>
                <a:srgbClr val="FFFFFF"/>
              </a:solidFill>
              <a:latin typeface="Arial"/>
              <a:ea typeface="Arial"/>
              <a:cs typeface="Arial"/>
              <a:sym typeface="Arial"/>
            </a:endParaRPr>
          </a:p>
        </p:txBody>
      </p:sp>
      <p:sp>
        <p:nvSpPr>
          <p:cNvPr id="5" name="Google Shape;459;p60">
            <a:extLst>
              <a:ext uri="{FF2B5EF4-FFF2-40B4-BE49-F238E27FC236}">
                <a16:creationId xmlns:a16="http://schemas.microsoft.com/office/drawing/2014/main" id="{BE46B85C-88E4-7C45-2DFC-087B0BCC76D8}"/>
              </a:ext>
            </a:extLst>
          </p:cNvPr>
          <p:cNvSpPr/>
          <p:nvPr/>
        </p:nvSpPr>
        <p:spPr>
          <a:xfrm>
            <a:off x="3851920" y="4023066"/>
            <a:ext cx="810090" cy="702078"/>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algn="ctr">
              <a:buClr>
                <a:srgbClr val="00628C"/>
              </a:buClr>
              <a:buSzPts val="1050"/>
            </a:pPr>
            <a:endParaRPr sz="1050" kern="0">
              <a:solidFill>
                <a:srgbClr val="FFFFFF"/>
              </a:solidFill>
              <a:latin typeface="Arial"/>
              <a:ea typeface="Arial"/>
              <a:cs typeface="Arial"/>
              <a:sym typeface="Arial"/>
            </a:endParaRPr>
          </a:p>
        </p:txBody>
      </p:sp>
      <p:sp>
        <p:nvSpPr>
          <p:cNvPr id="6" name="Google Shape;459;p60">
            <a:extLst>
              <a:ext uri="{FF2B5EF4-FFF2-40B4-BE49-F238E27FC236}">
                <a16:creationId xmlns:a16="http://schemas.microsoft.com/office/drawing/2014/main" id="{7B5E176C-BB5B-6AF7-1AD9-E71238D2C624}"/>
              </a:ext>
            </a:extLst>
          </p:cNvPr>
          <p:cNvSpPr/>
          <p:nvPr/>
        </p:nvSpPr>
        <p:spPr>
          <a:xfrm>
            <a:off x="2843808" y="4725144"/>
            <a:ext cx="810090" cy="702078"/>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algn="ctr">
              <a:buClr>
                <a:srgbClr val="00628C"/>
              </a:buClr>
              <a:buSzPts val="1050"/>
            </a:pPr>
            <a:endParaRPr sz="1050" kern="0">
              <a:solidFill>
                <a:srgbClr val="FFFFFF"/>
              </a:solidFill>
              <a:latin typeface="Arial"/>
              <a:ea typeface="Arial"/>
              <a:cs typeface="Arial"/>
              <a:sym typeface="Arial"/>
            </a:endParaRPr>
          </a:p>
        </p:txBody>
      </p:sp>
    </p:spTree>
    <p:extLst>
      <p:ext uri="{BB962C8B-B14F-4D97-AF65-F5344CB8AC3E}">
        <p14:creationId xmlns:p14="http://schemas.microsoft.com/office/powerpoint/2010/main" val="228665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610B2-E49F-72DA-90B8-EBBC585CC4C5}"/>
              </a:ext>
            </a:extLst>
          </p:cNvPr>
          <p:cNvSpPr>
            <a:spLocks noGrp="1"/>
          </p:cNvSpPr>
          <p:nvPr>
            <p:ph idx="1"/>
          </p:nvPr>
        </p:nvSpPr>
        <p:spPr/>
        <p:txBody>
          <a:bodyPr/>
          <a:lstStyle/>
          <a:p>
            <a:pPr algn="l"/>
            <a:r>
              <a:rPr lang="en-US" b="1">
                <a:latin typeface="Letter-join No-Lead 4" panose="02000503000000020003" pitchFamily="50" charset="0"/>
              </a:rPr>
              <a:t>Conceptual </a:t>
            </a:r>
            <a:r>
              <a:rPr lang="en-US" b="1" err="1">
                <a:latin typeface="Letter-join No-Lead 4" panose="02000503000000020003" pitchFamily="50" charset="0"/>
              </a:rPr>
              <a:t>subitising</a:t>
            </a:r>
            <a:r>
              <a:rPr lang="en-US" b="1">
                <a:latin typeface="Letter-join No-Lead 4" panose="02000503000000020003" pitchFamily="50" charset="0"/>
              </a:rPr>
              <a:t> – </a:t>
            </a:r>
          </a:p>
          <a:p>
            <a:pPr algn="l"/>
            <a:r>
              <a:rPr lang="en-US">
                <a:latin typeface="Letter-join No-Lead 4" panose="02000503000000020003" pitchFamily="50" charset="0"/>
              </a:rPr>
              <a:t>where we </a:t>
            </a:r>
            <a:r>
              <a:rPr lang="en-US" err="1">
                <a:latin typeface="Letter-join No-Lead 4" panose="02000503000000020003" pitchFamily="50" charset="0"/>
              </a:rPr>
              <a:t>recognise</a:t>
            </a:r>
            <a:r>
              <a:rPr lang="en-US">
                <a:latin typeface="Letter-join No-Lead 4" panose="02000503000000020003" pitchFamily="50" charset="0"/>
              </a:rPr>
              <a:t> small amounts and combine them. </a:t>
            </a:r>
          </a:p>
          <a:p>
            <a:pPr algn="l"/>
            <a:r>
              <a:rPr lang="en-US">
                <a:latin typeface="Letter-join No-Lead 4" panose="02000503000000020003" pitchFamily="50" charset="0"/>
              </a:rPr>
              <a:t>Key skills to be able to partition and recombine numbers flexibly. </a:t>
            </a:r>
          </a:p>
          <a:p>
            <a:pPr algn="l"/>
            <a:r>
              <a:rPr lang="en-US">
                <a:latin typeface="Letter-join No-Lead 4" panose="02000503000000020003" pitchFamily="50" charset="0"/>
              </a:rPr>
              <a:t>Supports understanding of all four operations and efficient calculation.</a:t>
            </a:r>
          </a:p>
          <a:p>
            <a:endParaRPr lang="en-GB"/>
          </a:p>
        </p:txBody>
      </p:sp>
    </p:spTree>
    <p:extLst>
      <p:ext uri="{BB962C8B-B14F-4D97-AF65-F5344CB8AC3E}">
        <p14:creationId xmlns:p14="http://schemas.microsoft.com/office/powerpoint/2010/main" val="166432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8;p60">
            <a:extLst>
              <a:ext uri="{FF2B5EF4-FFF2-40B4-BE49-F238E27FC236}">
                <a16:creationId xmlns:a16="http://schemas.microsoft.com/office/drawing/2014/main" id="{8ECF997B-7D1C-427E-129B-167994EACFA8}"/>
              </a:ext>
            </a:extLst>
          </p:cNvPr>
          <p:cNvSpPr/>
          <p:nvPr/>
        </p:nvSpPr>
        <p:spPr>
          <a:xfrm>
            <a:off x="6804248" y="2924944"/>
            <a:ext cx="810090" cy="702078"/>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algn="ctr">
              <a:buClr>
                <a:srgbClr val="00628C"/>
              </a:buClr>
              <a:buSzPts val="1050"/>
            </a:pPr>
            <a:endParaRPr sz="1050" kern="0">
              <a:solidFill>
                <a:srgbClr val="FFFFFF"/>
              </a:solidFill>
              <a:latin typeface="Arial"/>
              <a:ea typeface="Arial"/>
              <a:cs typeface="Arial"/>
              <a:sym typeface="Arial"/>
            </a:endParaRPr>
          </a:p>
        </p:txBody>
      </p:sp>
      <p:sp>
        <p:nvSpPr>
          <p:cNvPr id="3" name="Google Shape;458;p60">
            <a:extLst>
              <a:ext uri="{FF2B5EF4-FFF2-40B4-BE49-F238E27FC236}">
                <a16:creationId xmlns:a16="http://schemas.microsoft.com/office/drawing/2014/main" id="{5650D8C3-5B35-95AA-763D-85A8E02F4FCC}"/>
              </a:ext>
            </a:extLst>
          </p:cNvPr>
          <p:cNvSpPr/>
          <p:nvPr/>
        </p:nvSpPr>
        <p:spPr>
          <a:xfrm>
            <a:off x="2306702" y="2924944"/>
            <a:ext cx="810090" cy="702078"/>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algn="ctr">
              <a:buClr>
                <a:srgbClr val="00628C"/>
              </a:buClr>
              <a:buSzPts val="1050"/>
            </a:pPr>
            <a:endParaRPr sz="1050" kern="0">
              <a:solidFill>
                <a:srgbClr val="FFFFFF"/>
              </a:solidFill>
              <a:latin typeface="Arial"/>
              <a:ea typeface="Arial"/>
              <a:cs typeface="Arial"/>
              <a:sym typeface="Arial"/>
            </a:endParaRPr>
          </a:p>
        </p:txBody>
      </p:sp>
      <p:sp>
        <p:nvSpPr>
          <p:cNvPr id="4" name="Google Shape;458;p60">
            <a:extLst>
              <a:ext uri="{FF2B5EF4-FFF2-40B4-BE49-F238E27FC236}">
                <a16:creationId xmlns:a16="http://schemas.microsoft.com/office/drawing/2014/main" id="{3502A3CE-6595-4A5F-95F8-027645E360BF}"/>
              </a:ext>
            </a:extLst>
          </p:cNvPr>
          <p:cNvSpPr/>
          <p:nvPr/>
        </p:nvSpPr>
        <p:spPr>
          <a:xfrm>
            <a:off x="2267744" y="1556792"/>
            <a:ext cx="810090" cy="702078"/>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algn="ctr">
              <a:buClr>
                <a:srgbClr val="00628C"/>
              </a:buClr>
              <a:buSzPts val="1050"/>
            </a:pPr>
            <a:endParaRPr sz="1050" kern="0">
              <a:solidFill>
                <a:srgbClr val="FFFFFF"/>
              </a:solidFill>
              <a:latin typeface="Arial"/>
              <a:ea typeface="Arial"/>
              <a:cs typeface="Arial"/>
              <a:sym typeface="Arial"/>
            </a:endParaRPr>
          </a:p>
        </p:txBody>
      </p:sp>
      <p:sp>
        <p:nvSpPr>
          <p:cNvPr id="5" name="Google Shape;460;p60">
            <a:extLst>
              <a:ext uri="{FF2B5EF4-FFF2-40B4-BE49-F238E27FC236}">
                <a16:creationId xmlns:a16="http://schemas.microsoft.com/office/drawing/2014/main" id="{D79B7083-56B8-537F-DEEF-DDE034347C5C}"/>
              </a:ext>
            </a:extLst>
          </p:cNvPr>
          <p:cNvSpPr/>
          <p:nvPr/>
        </p:nvSpPr>
        <p:spPr>
          <a:xfrm>
            <a:off x="5436096" y="2765639"/>
            <a:ext cx="810090" cy="702078"/>
          </a:xfrm>
          <a:prstGeom prst="ellipse">
            <a:avLst/>
          </a:prstGeom>
          <a:solidFill>
            <a:srgbClr val="FF0000"/>
          </a:solidFill>
          <a:ln w="25400"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algn="ctr">
              <a:buClr>
                <a:srgbClr val="00628C"/>
              </a:buClr>
              <a:buSzPts val="1050"/>
            </a:pPr>
            <a:endParaRPr sz="1050" kern="0">
              <a:solidFill>
                <a:srgbClr val="FFFFFF"/>
              </a:solidFill>
              <a:latin typeface="Arial"/>
              <a:ea typeface="Arial"/>
              <a:cs typeface="Arial"/>
              <a:sym typeface="Arial"/>
            </a:endParaRPr>
          </a:p>
        </p:txBody>
      </p:sp>
      <p:sp>
        <p:nvSpPr>
          <p:cNvPr id="6" name="Google Shape;460;p60">
            <a:extLst>
              <a:ext uri="{FF2B5EF4-FFF2-40B4-BE49-F238E27FC236}">
                <a16:creationId xmlns:a16="http://schemas.microsoft.com/office/drawing/2014/main" id="{6C85BFEA-B091-5E24-12F8-FAC54757D767}"/>
              </a:ext>
            </a:extLst>
          </p:cNvPr>
          <p:cNvSpPr/>
          <p:nvPr/>
        </p:nvSpPr>
        <p:spPr>
          <a:xfrm>
            <a:off x="3985327" y="2044664"/>
            <a:ext cx="810090" cy="702078"/>
          </a:xfrm>
          <a:prstGeom prst="ellipse">
            <a:avLst/>
          </a:prstGeom>
          <a:solidFill>
            <a:srgbClr val="FF0000"/>
          </a:solidFill>
          <a:ln w="25400" cap="flat" cmpd="sng">
            <a:solidFill>
              <a:srgbClr val="31538F"/>
            </a:solidFill>
            <a:prstDash val="solid"/>
            <a:round/>
            <a:headEnd type="none" w="sm" len="sm"/>
            <a:tailEnd type="none" w="sm" len="sm"/>
          </a:ln>
        </p:spPr>
        <p:txBody>
          <a:bodyPr spcFirstLastPara="1" wrap="square" lIns="68550" tIns="34275" rIns="68550" bIns="34275" anchor="ctr" anchorCtr="0">
            <a:noAutofit/>
          </a:bodyPr>
          <a:lstStyle/>
          <a:p>
            <a:pPr algn="ctr">
              <a:buClr>
                <a:srgbClr val="00628C"/>
              </a:buClr>
              <a:buSzPts val="1050"/>
            </a:pPr>
            <a:endParaRPr sz="1050" kern="0">
              <a:solidFill>
                <a:srgbClr val="FFFFFF"/>
              </a:solidFill>
              <a:latin typeface="Arial"/>
              <a:ea typeface="Arial"/>
              <a:cs typeface="Arial"/>
              <a:sym typeface="Arial"/>
            </a:endParaRPr>
          </a:p>
        </p:txBody>
      </p:sp>
      <p:sp>
        <p:nvSpPr>
          <p:cNvPr id="7" name="TextBox 6">
            <a:extLst>
              <a:ext uri="{FF2B5EF4-FFF2-40B4-BE49-F238E27FC236}">
                <a16:creationId xmlns:a16="http://schemas.microsoft.com/office/drawing/2014/main" id="{C68EC95D-616B-2256-8836-433C6ABD548E}"/>
              </a:ext>
            </a:extLst>
          </p:cNvPr>
          <p:cNvSpPr txBox="1"/>
          <p:nvPr/>
        </p:nvSpPr>
        <p:spPr>
          <a:xfrm>
            <a:off x="827584" y="3633605"/>
            <a:ext cx="568863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Letter-join No-Lead 4" panose="02000503000000020003" pitchFamily="50" charset="0"/>
                <a:cs typeface="+mn-cs"/>
              </a:rPr>
              <a:t>With lots of experience of subitising, children start to recognise parts of numbers, so for example, here they may say, ‘I know it’s 5 because I can see 3 and 2’. They start to calculate before they know that they are calculating – it’s the early stages of composition of number e.g. 1 and 4 makes 5.</a:t>
            </a:r>
          </a:p>
        </p:txBody>
      </p:sp>
    </p:spTree>
    <p:extLst>
      <p:ext uri="{BB962C8B-B14F-4D97-AF65-F5344CB8AC3E}">
        <p14:creationId xmlns:p14="http://schemas.microsoft.com/office/powerpoint/2010/main" val="2831923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ECF7-17A0-7B92-DD0D-6B0550D243BA}"/>
              </a:ext>
            </a:extLst>
          </p:cNvPr>
          <p:cNvSpPr>
            <a:spLocks noGrp="1"/>
          </p:cNvSpPr>
          <p:nvPr>
            <p:ph type="title"/>
          </p:nvPr>
        </p:nvSpPr>
        <p:spPr/>
        <p:txBody>
          <a:bodyPr/>
          <a:lstStyle/>
          <a:p>
            <a:r>
              <a:rPr lang="en-US" err="1">
                <a:latin typeface="Letter-join No-Lead 4" panose="02000503000000020003" pitchFamily="50" charset="0"/>
              </a:rPr>
              <a:t>Subitising</a:t>
            </a:r>
            <a:r>
              <a:rPr lang="en-US">
                <a:latin typeface="Letter-join No-Lead 4" panose="02000503000000020003" pitchFamily="50" charset="0"/>
              </a:rPr>
              <a:t> in practice…</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F4FE4E46-ADC3-D58F-4351-091C918C0441}"/>
              </a:ext>
            </a:extLst>
          </p:cNvPr>
          <p:cNvSpPr>
            <a:spLocks noGrp="1"/>
          </p:cNvSpPr>
          <p:nvPr>
            <p:ph idx="1"/>
          </p:nvPr>
        </p:nvSpPr>
        <p:spPr/>
        <p:txBody>
          <a:bodyPr/>
          <a:lstStyle/>
          <a:p>
            <a:r>
              <a:rPr lang="en-GB" sz="1800" u="sng">
                <a:solidFill>
                  <a:srgbClr val="0563C1"/>
                </a:solidFill>
                <a:effectLst/>
                <a:latin typeface="Calibri" panose="020F0502020204030204" pitchFamily="34" charset="0"/>
                <a:ea typeface="Calibri" panose="020F0502020204030204" pitchFamily="34" charset="0"/>
                <a:hlinkClick r:id="rId2"/>
              </a:rPr>
              <a:t>https://axis.ncetm.org.uk/mastering-number/videos-reception/</a:t>
            </a:r>
            <a:endParaRPr lang="en-GB" sz="1800" u="sng">
              <a:solidFill>
                <a:srgbClr val="0563C1"/>
              </a:solidFill>
              <a:effectLst/>
              <a:latin typeface="Calibri" panose="020F0502020204030204" pitchFamily="34" charset="0"/>
              <a:ea typeface="Calibri" panose="020F0502020204030204" pitchFamily="34" charset="0"/>
            </a:endParaRPr>
          </a:p>
          <a:p>
            <a:endParaRPr lang="en-GB" sz="1800" u="sng">
              <a:solidFill>
                <a:srgbClr val="0563C1"/>
              </a:solidFill>
              <a:latin typeface="Calibri" panose="020F0502020204030204" pitchFamily="34" charset="0"/>
            </a:endParaRPr>
          </a:p>
          <a:p>
            <a:r>
              <a:rPr lang="en-GB"/>
              <a:t>https://axis.ncetm.org.uk/mastering-number/videos-reception/</a:t>
            </a:r>
          </a:p>
        </p:txBody>
      </p:sp>
    </p:spTree>
    <p:extLst>
      <p:ext uri="{BB962C8B-B14F-4D97-AF65-F5344CB8AC3E}">
        <p14:creationId xmlns:p14="http://schemas.microsoft.com/office/powerpoint/2010/main" val="1987205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D2B1-CFA6-0D8D-D040-5E420E6C0EAC}"/>
              </a:ext>
            </a:extLst>
          </p:cNvPr>
          <p:cNvSpPr>
            <a:spLocks noGrp="1"/>
          </p:cNvSpPr>
          <p:nvPr>
            <p:ph type="title"/>
          </p:nvPr>
        </p:nvSpPr>
        <p:spPr>
          <a:xfrm>
            <a:off x="1095375" y="817563"/>
            <a:ext cx="6964363" cy="4339629"/>
          </a:xfrm>
        </p:spPr>
        <p:txBody>
          <a:bodyPr/>
          <a:lstStyle/>
          <a:p>
            <a:r>
              <a:rPr lang="en-US">
                <a:latin typeface="Letter-join No-Lead 4" panose="02000503000000020003" pitchFamily="50" charset="0"/>
              </a:rPr>
              <a:t>Once children are confident with </a:t>
            </a:r>
            <a:r>
              <a:rPr lang="en-US" err="1">
                <a:latin typeface="Letter-join No-Lead 4" panose="02000503000000020003" pitchFamily="50" charset="0"/>
              </a:rPr>
              <a:t>subitising</a:t>
            </a:r>
            <a:r>
              <a:rPr lang="en-US">
                <a:latin typeface="Letter-join No-Lead 4" panose="02000503000000020003" pitchFamily="50" charset="0"/>
              </a:rPr>
              <a:t>, we begin to structure numbers and develop an understanding of place value.</a:t>
            </a:r>
            <a:endParaRPr lang="en-GB">
              <a:latin typeface="Letter-join No-Lead 4" panose="02000503000000020003" pitchFamily="50" charset="0"/>
            </a:endParaRPr>
          </a:p>
        </p:txBody>
      </p:sp>
    </p:spTree>
    <p:extLst>
      <p:ext uri="{BB962C8B-B14F-4D97-AF65-F5344CB8AC3E}">
        <p14:creationId xmlns:p14="http://schemas.microsoft.com/office/powerpoint/2010/main" val="329310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a:latin typeface="Letter-join No-Lead 4" panose="02000503000000020003" pitchFamily="50" charset="0"/>
                <a:ea typeface="MV Boli" pitchFamily="2" charset="0"/>
              </a:rPr>
              <a:t>What is this meeting for?</a:t>
            </a:r>
          </a:p>
        </p:txBody>
      </p:sp>
      <p:sp>
        <p:nvSpPr>
          <p:cNvPr id="6147" name="Content Placeholder 2"/>
          <p:cNvSpPr>
            <a:spLocks noGrp="1"/>
          </p:cNvSpPr>
          <p:nvPr>
            <p:ph idx="1"/>
          </p:nvPr>
        </p:nvSpPr>
        <p:spPr>
          <a:xfrm>
            <a:off x="1476375" y="2420938"/>
            <a:ext cx="6196013" cy="2678112"/>
          </a:xfrm>
        </p:spPr>
        <p:txBody>
          <a:bodyPr/>
          <a:lstStyle/>
          <a:p>
            <a:pPr algn="l" eaLnBrk="1" hangingPunct="1">
              <a:buFont typeface="Arial" charset="0"/>
              <a:buChar char="•"/>
            </a:pPr>
            <a:r>
              <a:rPr lang="en-GB" altLang="en-US">
                <a:latin typeface="Letter-join No-Lead 4" panose="02000503000000020003" pitchFamily="50" charset="0"/>
              </a:rPr>
              <a:t>To help you understand how we teach Mathematics in EYFS</a:t>
            </a:r>
          </a:p>
          <a:p>
            <a:pPr algn="l" eaLnBrk="1" hangingPunct="1">
              <a:buFont typeface="Arial" charset="0"/>
              <a:buChar char="•"/>
            </a:pPr>
            <a:r>
              <a:rPr lang="en-GB" altLang="en-US">
                <a:latin typeface="Letter-join No-Lead 4" panose="02000503000000020003" pitchFamily="50" charset="0"/>
              </a:rPr>
              <a:t>To support you to work with your child at home</a:t>
            </a:r>
          </a:p>
          <a:p>
            <a:pPr algn="l" eaLnBrk="1" hangingPunct="1">
              <a:buFont typeface="Arial" charset="0"/>
              <a:buChar char="•"/>
            </a:pPr>
            <a:r>
              <a:rPr lang="en-GB" altLang="en-US">
                <a:latin typeface="Letter-join No-Lead 4" panose="02000503000000020003" pitchFamily="50" charset="0"/>
              </a:rPr>
              <a:t>To share practical ideas and resources</a:t>
            </a:r>
          </a:p>
          <a:p>
            <a:pPr algn="l" eaLnBrk="1" hangingPunct="1">
              <a:buFont typeface="Arial" charset="0"/>
              <a:buChar char="•"/>
            </a:pPr>
            <a:r>
              <a:rPr lang="en-GB" altLang="en-US">
                <a:latin typeface="Letter-join No-Lead 4" panose="02000503000000020003" pitchFamily="50" charset="0"/>
              </a:rPr>
              <a:t>For you to ask questions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B5AB3-7AE8-32DA-CEEA-174753DE4A4D}"/>
              </a:ext>
            </a:extLst>
          </p:cNvPr>
          <p:cNvPicPr>
            <a:picLocks noChangeAspect="1"/>
          </p:cNvPicPr>
          <p:nvPr/>
        </p:nvPicPr>
        <p:blipFill>
          <a:blip r:embed="rId2"/>
          <a:stretch>
            <a:fillRect/>
          </a:stretch>
        </p:blipFill>
        <p:spPr>
          <a:xfrm>
            <a:off x="0" y="556469"/>
            <a:ext cx="9144000" cy="5745061"/>
          </a:xfrm>
          <a:prstGeom prst="rect">
            <a:avLst/>
          </a:prstGeom>
        </p:spPr>
      </p:pic>
    </p:spTree>
    <p:extLst>
      <p:ext uri="{BB962C8B-B14F-4D97-AF65-F5344CB8AC3E}">
        <p14:creationId xmlns:p14="http://schemas.microsoft.com/office/powerpoint/2010/main" val="2856488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438B-5C2F-BE42-81D5-2FD9960FA7F0}"/>
              </a:ext>
            </a:extLst>
          </p:cNvPr>
          <p:cNvSpPr>
            <a:spLocks noGrp="1"/>
          </p:cNvSpPr>
          <p:nvPr>
            <p:ph type="title"/>
          </p:nvPr>
        </p:nvSpPr>
        <p:spPr/>
        <p:txBody>
          <a:bodyPr/>
          <a:lstStyle/>
          <a:p>
            <a:r>
              <a:rPr lang="en-US">
                <a:latin typeface="Letter-join No-Lead 4" panose="02000503000000020003" pitchFamily="50" charset="0"/>
              </a:rPr>
              <a:t>Representation and Structure</a:t>
            </a:r>
            <a:endParaRPr lang="en-GB">
              <a:latin typeface="Letter-join No-Lead 4" panose="02000503000000020003" pitchFamily="50" charset="0"/>
            </a:endParaRPr>
          </a:p>
        </p:txBody>
      </p:sp>
      <p:pic>
        <p:nvPicPr>
          <p:cNvPr id="4" name="Google Shape;470;p61">
            <a:extLst>
              <a:ext uri="{FF2B5EF4-FFF2-40B4-BE49-F238E27FC236}">
                <a16:creationId xmlns:a16="http://schemas.microsoft.com/office/drawing/2014/main" id="{10B41959-7FA9-EC2C-B5A1-4A8C694A929E}"/>
              </a:ext>
            </a:extLst>
          </p:cNvPr>
          <p:cNvPicPr preferRelativeResize="0">
            <a:picLocks noGrp="1"/>
          </p:cNvPicPr>
          <p:nvPr>
            <p:ph idx="1"/>
          </p:nvPr>
        </p:nvPicPr>
        <p:blipFill rotWithShape="1">
          <a:blip r:embed="rId2">
            <a:alphaModFix/>
          </a:blip>
          <a:srcRect l="21857" t="28172" r="22799" b="16704"/>
          <a:stretch/>
        </p:blipFill>
        <p:spPr>
          <a:xfrm>
            <a:off x="1031627" y="2564904"/>
            <a:ext cx="3540373" cy="2154971"/>
          </a:xfrm>
          <a:prstGeom prst="rect">
            <a:avLst/>
          </a:prstGeom>
          <a:noFill/>
          <a:ln>
            <a:noFill/>
          </a:ln>
        </p:spPr>
      </p:pic>
      <p:pic>
        <p:nvPicPr>
          <p:cNvPr id="5" name="Google Shape;471;p61">
            <a:extLst>
              <a:ext uri="{FF2B5EF4-FFF2-40B4-BE49-F238E27FC236}">
                <a16:creationId xmlns:a16="http://schemas.microsoft.com/office/drawing/2014/main" id="{A3B42162-B066-832B-B881-EFCE5383DF4B}"/>
              </a:ext>
            </a:extLst>
          </p:cNvPr>
          <p:cNvPicPr preferRelativeResize="0"/>
          <p:nvPr/>
        </p:nvPicPr>
        <p:blipFill rotWithShape="1">
          <a:blip r:embed="rId3">
            <a:alphaModFix/>
          </a:blip>
          <a:srcRect l="12920" t="35235" r="14861" b="13579"/>
          <a:stretch/>
        </p:blipFill>
        <p:spPr>
          <a:xfrm>
            <a:off x="4965903" y="2740334"/>
            <a:ext cx="3456384" cy="1377331"/>
          </a:xfrm>
          <a:prstGeom prst="rect">
            <a:avLst/>
          </a:prstGeom>
          <a:noFill/>
          <a:ln>
            <a:noFill/>
          </a:ln>
        </p:spPr>
      </p:pic>
      <p:pic>
        <p:nvPicPr>
          <p:cNvPr id="6" name="Google Shape;472;p61">
            <a:extLst>
              <a:ext uri="{FF2B5EF4-FFF2-40B4-BE49-F238E27FC236}">
                <a16:creationId xmlns:a16="http://schemas.microsoft.com/office/drawing/2014/main" id="{2C8E0DB8-9C23-86AA-5AF5-9D33C238E1D2}"/>
              </a:ext>
            </a:extLst>
          </p:cNvPr>
          <p:cNvPicPr preferRelativeResize="0"/>
          <p:nvPr/>
        </p:nvPicPr>
        <p:blipFill rotWithShape="1">
          <a:blip r:embed="rId4">
            <a:alphaModFix/>
          </a:blip>
          <a:srcRect l="14861" t="34249" r="14860" b="13579"/>
          <a:stretch/>
        </p:blipFill>
        <p:spPr>
          <a:xfrm>
            <a:off x="3563888" y="4719875"/>
            <a:ext cx="3312368" cy="1382481"/>
          </a:xfrm>
          <a:prstGeom prst="rect">
            <a:avLst/>
          </a:prstGeom>
          <a:noFill/>
          <a:ln>
            <a:noFill/>
          </a:ln>
        </p:spPr>
      </p:pic>
    </p:spTree>
    <p:extLst>
      <p:ext uri="{BB962C8B-B14F-4D97-AF65-F5344CB8AC3E}">
        <p14:creationId xmlns:p14="http://schemas.microsoft.com/office/powerpoint/2010/main" val="25484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463675" y="2119313"/>
            <a:ext cx="6196013" cy="2894012"/>
          </a:xfrm>
        </p:spPr>
        <p:txBody>
          <a:bodyPr/>
          <a:lstStyle/>
          <a:p>
            <a:endParaRPr lang="en-GB" altLang="en-US"/>
          </a:p>
        </p:txBody>
      </p:sp>
      <p:sp>
        <p:nvSpPr>
          <p:cNvPr id="11267" name="Title 1"/>
          <p:cNvSpPr>
            <a:spLocks noGrp="1"/>
          </p:cNvSpPr>
          <p:nvPr>
            <p:ph type="title"/>
          </p:nvPr>
        </p:nvSpPr>
        <p:spPr>
          <a:xfrm>
            <a:off x="1042988" y="836613"/>
            <a:ext cx="6964362" cy="1201737"/>
          </a:xfrm>
        </p:spPr>
        <p:txBody>
          <a:bodyPr/>
          <a:lstStyle/>
          <a:p>
            <a:pPr algn="l"/>
            <a:r>
              <a:rPr lang="en-GB" altLang="en-US">
                <a:solidFill>
                  <a:srgbClr val="000000"/>
                </a:solidFill>
                <a:latin typeface="Letter-join No-Lead 4" panose="02000503000000020003" pitchFamily="50" charset="0"/>
                <a:ea typeface="MV Boli" pitchFamily="2" charset="0"/>
              </a:rPr>
              <a:t>Progression</a:t>
            </a:r>
            <a:endParaRPr lang="en-GB" altLang="en-US">
              <a:latin typeface="Letter-join No-Lead 4" panose="02000503000000020003" pitchFamily="50" charset="0"/>
              <a:ea typeface="MV Boli" pitchFamily="2" charset="0"/>
            </a:endParaRPr>
          </a:p>
        </p:txBody>
      </p:sp>
      <p:graphicFrame>
        <p:nvGraphicFramePr>
          <p:cNvPr id="2" name="Diagram 1"/>
          <p:cNvGraphicFramePr/>
          <p:nvPr/>
        </p:nvGraphicFramePr>
        <p:xfrm>
          <a:off x="1331640" y="1628800"/>
          <a:ext cx="60960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4FB1-9926-9818-398E-C887E13AFB80}"/>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FABF1810-C46B-485A-7FC5-D30CF52BF394}"/>
              </a:ext>
            </a:extLst>
          </p:cNvPr>
          <p:cNvPicPr>
            <a:picLocks noGrp="1" noChangeAspect="1"/>
          </p:cNvPicPr>
          <p:nvPr>
            <p:ph idx="1"/>
          </p:nvPr>
        </p:nvPicPr>
        <p:blipFill>
          <a:blip r:embed="rId2"/>
          <a:stretch>
            <a:fillRect/>
          </a:stretch>
        </p:blipFill>
        <p:spPr>
          <a:xfrm>
            <a:off x="3580140" y="3198687"/>
            <a:ext cx="1963082" cy="1444877"/>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pic>
      <p:pic>
        <p:nvPicPr>
          <p:cNvPr id="7" name="Picture 6">
            <a:extLst>
              <a:ext uri="{FF2B5EF4-FFF2-40B4-BE49-F238E27FC236}">
                <a16:creationId xmlns:a16="http://schemas.microsoft.com/office/drawing/2014/main" id="{1B117B73-547D-22C8-13AC-1D5341211E1C}"/>
              </a:ext>
            </a:extLst>
          </p:cNvPr>
          <p:cNvPicPr>
            <a:picLocks noChangeAspect="1"/>
          </p:cNvPicPr>
          <p:nvPr/>
        </p:nvPicPr>
        <p:blipFill>
          <a:blip r:embed="rId3"/>
          <a:stretch>
            <a:fillRect/>
          </a:stretch>
        </p:blipFill>
        <p:spPr>
          <a:xfrm>
            <a:off x="795200" y="252708"/>
            <a:ext cx="7553599" cy="6352583"/>
          </a:xfrm>
          <a:prstGeom prst="rect">
            <a:avLst/>
          </a:prstGeom>
        </p:spPr>
      </p:pic>
    </p:spTree>
    <p:extLst>
      <p:ext uri="{BB962C8B-B14F-4D97-AF65-F5344CB8AC3E}">
        <p14:creationId xmlns:p14="http://schemas.microsoft.com/office/powerpoint/2010/main" val="2545754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1193-E85A-534C-2DCF-DD69F3703DFA}"/>
              </a:ext>
            </a:extLst>
          </p:cNvPr>
          <p:cNvSpPr>
            <a:spLocks noGrp="1"/>
          </p:cNvSpPr>
          <p:nvPr>
            <p:ph type="title"/>
          </p:nvPr>
        </p:nvSpPr>
        <p:spPr/>
        <p:txBody>
          <a:bodyPr/>
          <a:lstStyle/>
          <a:p>
            <a:r>
              <a:rPr lang="en-US">
                <a:latin typeface="Letter-join No-Lead 4" panose="02000503000000020003" pitchFamily="50" charset="0"/>
              </a:rPr>
              <a:t>Mastering Number</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891D256C-B8E7-CB57-9361-CDA100DE292C}"/>
              </a:ext>
            </a:extLst>
          </p:cNvPr>
          <p:cNvSpPr>
            <a:spLocks noGrp="1"/>
          </p:cNvSpPr>
          <p:nvPr>
            <p:ph idx="1"/>
          </p:nvPr>
        </p:nvSpPr>
        <p:spPr/>
        <p:txBody>
          <a:bodyPr/>
          <a:lstStyle/>
          <a:p>
            <a:r>
              <a:rPr lang="en-US">
                <a:latin typeface="Letter-join No-Lead 4" panose="02000503000000020003" pitchFamily="50" charset="0"/>
              </a:rPr>
              <a:t>A carefully structured progression for teaching number.</a:t>
            </a:r>
          </a:p>
          <a:p>
            <a:endParaRPr lang="en-US">
              <a:latin typeface="Letter-join No-Lead 4" panose="02000503000000020003" pitchFamily="50" charset="0"/>
            </a:endParaRPr>
          </a:p>
          <a:p>
            <a:r>
              <a:rPr lang="en-US">
                <a:latin typeface="Letter-join No-Lead 4" panose="02000503000000020003" pitchFamily="50" charset="0"/>
              </a:rPr>
              <a:t>Our own medium term plans to teach other skills – shape, space, measure etc.</a:t>
            </a:r>
            <a:endParaRPr lang="en-GB">
              <a:latin typeface="Letter-join No-Lead 4" panose="02000503000000020003" pitchFamily="50" charset="0"/>
            </a:endParaRPr>
          </a:p>
        </p:txBody>
      </p:sp>
    </p:spTree>
    <p:extLst>
      <p:ext uri="{BB962C8B-B14F-4D97-AF65-F5344CB8AC3E}">
        <p14:creationId xmlns:p14="http://schemas.microsoft.com/office/powerpoint/2010/main" val="1308702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DEA1-06C9-417B-A802-BBF5A4EB5B1A}"/>
              </a:ext>
            </a:extLst>
          </p:cNvPr>
          <p:cNvSpPr>
            <a:spLocks noGrp="1"/>
          </p:cNvSpPr>
          <p:nvPr>
            <p:ph type="title"/>
          </p:nvPr>
        </p:nvSpPr>
        <p:spPr/>
        <p:txBody>
          <a:bodyPr/>
          <a:lstStyle/>
          <a:p>
            <a:r>
              <a:rPr lang="en-US">
                <a:latin typeface="Letter-join No-Lead 4" panose="02000503000000020003" pitchFamily="50" charset="0"/>
              </a:rPr>
              <a:t>Autumn term</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CE7788D3-8D64-CA01-88A2-6D2F646838CE}"/>
              </a:ext>
            </a:extLst>
          </p:cNvPr>
          <p:cNvSpPr>
            <a:spLocks noGrp="1"/>
          </p:cNvSpPr>
          <p:nvPr>
            <p:ph idx="1"/>
          </p:nvPr>
        </p:nvSpPr>
        <p:spPr/>
        <p:txBody>
          <a:bodyPr>
            <a:normAutofit fontScale="70000" lnSpcReduction="20000"/>
          </a:bodyPr>
          <a:lstStyle/>
          <a:p>
            <a:pPr algn="l"/>
            <a:r>
              <a:rPr lang="en-US" sz="4100">
                <a:latin typeface="Letter-join No-Lead 4" panose="02000503000000020003" pitchFamily="50" charset="0"/>
              </a:rPr>
              <a:t>Pupils will build on previous experiences of number from their home and nursery environments, and further develop their </a:t>
            </a:r>
            <a:r>
              <a:rPr lang="en-US" sz="4100" err="1">
                <a:latin typeface="Letter-join No-Lead 4" panose="02000503000000020003" pitchFamily="50" charset="0"/>
              </a:rPr>
              <a:t>subitising</a:t>
            </a:r>
            <a:r>
              <a:rPr lang="en-US" sz="4100">
                <a:latin typeface="Letter-join No-Lead 4" panose="02000503000000020003" pitchFamily="50" charset="0"/>
              </a:rPr>
              <a:t> and counting skills. </a:t>
            </a:r>
          </a:p>
          <a:p>
            <a:pPr algn="l"/>
            <a:r>
              <a:rPr lang="en-US" sz="4100">
                <a:latin typeface="Letter-join No-Lead 4" panose="02000503000000020003" pitchFamily="50" charset="0"/>
              </a:rPr>
              <a:t>They will explore the composition of numbers within 5. They will begin to compare sets of objects and use the language of comparison.</a:t>
            </a:r>
          </a:p>
          <a:p>
            <a:pPr algn="l"/>
            <a:r>
              <a:rPr lang="en-US">
                <a:latin typeface="Letter-join No-Lead 4" panose="02000503000000020003" pitchFamily="50" charset="0"/>
              </a:rPr>
              <a:t> </a:t>
            </a:r>
            <a:endParaRPr lang="en-GB">
              <a:latin typeface="Letter-join No-Lead 4" panose="02000503000000020003" pitchFamily="50" charset="0"/>
            </a:endParaRPr>
          </a:p>
        </p:txBody>
      </p:sp>
    </p:spTree>
    <p:extLst>
      <p:ext uri="{BB962C8B-B14F-4D97-AF65-F5344CB8AC3E}">
        <p14:creationId xmlns:p14="http://schemas.microsoft.com/office/powerpoint/2010/main" val="2550403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86B6-6CB7-097D-1165-EE4C8D7638BC}"/>
              </a:ext>
            </a:extLst>
          </p:cNvPr>
          <p:cNvSpPr>
            <a:spLocks noGrp="1"/>
          </p:cNvSpPr>
          <p:nvPr>
            <p:ph type="title"/>
          </p:nvPr>
        </p:nvSpPr>
        <p:spPr/>
        <p:txBody>
          <a:bodyPr/>
          <a:lstStyle/>
          <a:p>
            <a:r>
              <a:rPr lang="en-US">
                <a:latin typeface="Letter-join No-Lead 4" panose="02000503000000020003" pitchFamily="50" charset="0"/>
              </a:rPr>
              <a:t>Spring term</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36BFDCC3-40E3-9D4E-1A91-54DF80CE48CD}"/>
              </a:ext>
            </a:extLst>
          </p:cNvPr>
          <p:cNvSpPr>
            <a:spLocks noGrp="1"/>
          </p:cNvSpPr>
          <p:nvPr>
            <p:ph idx="1"/>
          </p:nvPr>
        </p:nvSpPr>
        <p:spPr/>
        <p:txBody>
          <a:bodyPr>
            <a:normAutofit/>
          </a:bodyPr>
          <a:lstStyle/>
          <a:p>
            <a:r>
              <a:rPr lang="en-US" sz="2800">
                <a:latin typeface="Letter-join No-Lead 4" panose="02000503000000020003" pitchFamily="50" charset="0"/>
              </a:rPr>
              <a:t>Pupils will continue to develop their </a:t>
            </a:r>
            <a:r>
              <a:rPr lang="en-US" sz="2800" err="1">
                <a:latin typeface="Letter-join No-Lead 4" panose="02000503000000020003" pitchFamily="50" charset="0"/>
              </a:rPr>
              <a:t>subitising</a:t>
            </a:r>
            <a:r>
              <a:rPr lang="en-US" sz="2800">
                <a:latin typeface="Letter-join No-Lead 4" panose="02000503000000020003" pitchFamily="50" charset="0"/>
              </a:rPr>
              <a:t> and counting skills and explore the composition of numbers within and beyond 5. They will begin to identify when two sets are equal or unequal and connect two equal groups to doubles. They will begin to connect quantities to numerals. </a:t>
            </a:r>
            <a:endParaRPr lang="en-GB" sz="2800">
              <a:latin typeface="Letter-join No-Lead 4" panose="02000503000000020003" pitchFamily="50" charset="0"/>
            </a:endParaRPr>
          </a:p>
        </p:txBody>
      </p:sp>
    </p:spTree>
    <p:extLst>
      <p:ext uri="{BB962C8B-B14F-4D97-AF65-F5344CB8AC3E}">
        <p14:creationId xmlns:p14="http://schemas.microsoft.com/office/powerpoint/2010/main" val="4131614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9F6B-6B80-20BC-5CC8-93A55034379F}"/>
              </a:ext>
            </a:extLst>
          </p:cNvPr>
          <p:cNvSpPr>
            <a:spLocks noGrp="1"/>
          </p:cNvSpPr>
          <p:nvPr>
            <p:ph type="title"/>
          </p:nvPr>
        </p:nvSpPr>
        <p:spPr/>
        <p:txBody>
          <a:bodyPr/>
          <a:lstStyle/>
          <a:p>
            <a:r>
              <a:rPr lang="en-US">
                <a:latin typeface="Letter-join No-Lead 4" panose="02000503000000020003" pitchFamily="50" charset="0"/>
              </a:rPr>
              <a:t>Summer term</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26E01DB6-2668-D76F-A1B3-DC46C0BB2105}"/>
              </a:ext>
            </a:extLst>
          </p:cNvPr>
          <p:cNvSpPr>
            <a:spLocks noGrp="1"/>
          </p:cNvSpPr>
          <p:nvPr>
            <p:ph idx="1"/>
          </p:nvPr>
        </p:nvSpPr>
        <p:spPr/>
        <p:txBody>
          <a:bodyPr>
            <a:normAutofit lnSpcReduction="10000"/>
          </a:bodyPr>
          <a:lstStyle/>
          <a:p>
            <a:r>
              <a:rPr lang="en-US" sz="3600">
                <a:latin typeface="Letter-join No-Lead 4" panose="02000503000000020003" pitchFamily="50" charset="0"/>
              </a:rPr>
              <a:t>Pupils will consolidate their counting skills, counting to larger numbers and developing a wider range of counting strategies. They will secure knowledge of number facts through varied practice.</a:t>
            </a:r>
            <a:endParaRPr lang="en-GB" sz="3600">
              <a:latin typeface="Letter-join No-Lead 4" panose="02000503000000020003" pitchFamily="50" charset="0"/>
            </a:endParaRPr>
          </a:p>
        </p:txBody>
      </p:sp>
    </p:spTree>
    <p:extLst>
      <p:ext uri="{BB962C8B-B14F-4D97-AF65-F5344CB8AC3E}">
        <p14:creationId xmlns:p14="http://schemas.microsoft.com/office/powerpoint/2010/main" val="1797841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42988" y="836613"/>
            <a:ext cx="6964362" cy="1201737"/>
          </a:xfrm>
        </p:spPr>
        <p:txBody>
          <a:bodyPr/>
          <a:lstStyle/>
          <a:p>
            <a:r>
              <a:rPr lang="en-GB" altLang="en-US">
                <a:solidFill>
                  <a:srgbClr val="000000"/>
                </a:solidFill>
                <a:latin typeface="Letter-join No-Lead 4" panose="02000503000000020003" pitchFamily="50" charset="0"/>
                <a:ea typeface="MV Boli" pitchFamily="2" charset="0"/>
              </a:rPr>
              <a:t>Solving problems during play  </a:t>
            </a:r>
            <a:endParaRPr lang="en-GB" altLang="en-US">
              <a:latin typeface="Letter-join No-Lead 4" panose="02000503000000020003" pitchFamily="50" charset="0"/>
              <a:ea typeface="MV Boli"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057" y="1772816"/>
            <a:ext cx="2122059" cy="158417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8070" y="3914547"/>
            <a:ext cx="1907704" cy="1424890"/>
          </a:xfrm>
          <a:prstGeom prst="rect">
            <a:avLst/>
          </a:prstGeom>
        </p:spPr>
      </p:pic>
      <p:pic>
        <p:nvPicPr>
          <p:cNvPr id="8" name="Picture 7"/>
          <p:cNvPicPr/>
          <p:nvPr/>
        </p:nvPicPr>
        <p:blipFill>
          <a:blip r:embed="rId4" cstate="print"/>
          <a:stretch>
            <a:fillRect/>
          </a:stretch>
        </p:blipFill>
        <p:spPr>
          <a:xfrm>
            <a:off x="6516216" y="3964319"/>
            <a:ext cx="2088232" cy="1974921"/>
          </a:xfrm>
          <a:prstGeom prst="rect">
            <a:avLst/>
          </a:prstGeom>
        </p:spPr>
      </p:pic>
      <p:pic>
        <p:nvPicPr>
          <p:cNvPr id="9" name="Picture 8"/>
          <p:cNvPicPr/>
          <p:nvPr/>
        </p:nvPicPr>
        <p:blipFill>
          <a:blip r:embed="rId5" cstate="print"/>
          <a:stretch>
            <a:fillRect/>
          </a:stretch>
        </p:blipFill>
        <p:spPr>
          <a:xfrm>
            <a:off x="5364088" y="1446609"/>
            <a:ext cx="2088232" cy="2054399"/>
          </a:xfrm>
          <a:prstGeom prst="rect">
            <a:avLst/>
          </a:prstGeom>
        </p:spPr>
      </p:pic>
      <p:pic>
        <p:nvPicPr>
          <p:cNvPr id="12" name="Picture 11"/>
          <p:cNvPicPr/>
          <p:nvPr/>
        </p:nvPicPr>
        <p:blipFill>
          <a:blip r:embed="rId6" cstate="print"/>
          <a:stretch>
            <a:fillRect/>
          </a:stretch>
        </p:blipFill>
        <p:spPr>
          <a:xfrm>
            <a:off x="2486117" y="4120928"/>
            <a:ext cx="2160240" cy="2040767"/>
          </a:xfrm>
          <a:prstGeom prst="rect">
            <a:avLst/>
          </a:prstGeom>
        </p:spPr>
      </p:pic>
      <p:pic>
        <p:nvPicPr>
          <p:cNvPr id="13" name="Picture 12"/>
          <p:cNvPicPr/>
          <p:nvPr/>
        </p:nvPicPr>
        <p:blipFill>
          <a:blip r:embed="rId7" cstate="print"/>
          <a:stretch>
            <a:fillRect/>
          </a:stretch>
        </p:blipFill>
        <p:spPr>
          <a:xfrm>
            <a:off x="7598968" y="1532470"/>
            <a:ext cx="1728944" cy="1824521"/>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0820" y="2280092"/>
            <a:ext cx="1684227" cy="1684227"/>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4455080" y="3630866"/>
            <a:ext cx="2190995" cy="164324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42988" y="836613"/>
            <a:ext cx="6964362" cy="1201737"/>
          </a:xfrm>
        </p:spPr>
        <p:txBody>
          <a:bodyPr/>
          <a:lstStyle/>
          <a:p>
            <a:r>
              <a:rPr lang="en-GB" altLang="en-US">
                <a:solidFill>
                  <a:srgbClr val="000000"/>
                </a:solidFill>
                <a:latin typeface="Letter-join No-Lead 4" panose="02000503000000020003" pitchFamily="50" charset="0"/>
                <a:ea typeface="MV Boli" pitchFamily="2" charset="0"/>
              </a:rPr>
              <a:t>Shape and pattern </a:t>
            </a:r>
            <a:endParaRPr lang="en-GB" altLang="en-US">
              <a:latin typeface="Letter-join No-Lead 4" panose="02000503000000020003" pitchFamily="50" charset="0"/>
              <a:ea typeface="MV Boli" pitchFamily="2" charset="0"/>
            </a:endParaRPr>
          </a:p>
        </p:txBody>
      </p:sp>
      <p:sp>
        <p:nvSpPr>
          <p:cNvPr id="16387" name="Content Placeholder 2"/>
          <p:cNvSpPr>
            <a:spLocks noGrp="1"/>
          </p:cNvSpPr>
          <p:nvPr>
            <p:ph idx="1"/>
          </p:nvPr>
        </p:nvSpPr>
        <p:spPr>
          <a:xfrm>
            <a:off x="1476375" y="1916113"/>
            <a:ext cx="6480175" cy="3603625"/>
          </a:xfrm>
        </p:spPr>
        <p:txBody>
          <a:bodyPr/>
          <a:lstStyle/>
          <a:p>
            <a:pPr marL="342900" lvl="1" indent="-342900" algn="l" eaLnBrk="1" hangingPunct="1">
              <a:lnSpc>
                <a:spcPct val="150000"/>
              </a:lnSpc>
              <a:buFont typeface="Arial" charset="0"/>
              <a:buChar char="•"/>
            </a:pPr>
            <a:endParaRPr lang="en-GB" altLang="en-US">
              <a:solidFill>
                <a:srgbClr val="465E9C"/>
              </a:solidFill>
            </a:endParaRPr>
          </a:p>
          <a:p>
            <a:pPr algn="l" eaLnBrk="1" hangingPunct="1">
              <a:lnSpc>
                <a:spcPct val="150000"/>
              </a:lnSpc>
              <a:buFont typeface="Arial" charset="0"/>
              <a:buChar char="•"/>
            </a:pPr>
            <a:endParaRPr lang="en-GB" alt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22955" y="4121487"/>
            <a:ext cx="1972356" cy="1473179"/>
          </a:xfrm>
          <a:prstGeom prst="rect">
            <a:avLst/>
          </a:prstGeom>
        </p:spPr>
      </p:pic>
      <p:pic>
        <p:nvPicPr>
          <p:cNvPr id="8" name="Picture 7"/>
          <p:cNvPicPr/>
          <p:nvPr/>
        </p:nvPicPr>
        <p:blipFill>
          <a:blip r:embed="rId3" cstate="print"/>
          <a:stretch>
            <a:fillRect/>
          </a:stretch>
        </p:blipFill>
        <p:spPr>
          <a:xfrm>
            <a:off x="6457815" y="1791422"/>
            <a:ext cx="2160101" cy="2202458"/>
          </a:xfrm>
          <a:prstGeom prst="rect">
            <a:avLst/>
          </a:prstGeom>
        </p:spPr>
      </p:pic>
      <p:pic>
        <p:nvPicPr>
          <p:cNvPr id="9" name="Picture 8"/>
          <p:cNvPicPr/>
          <p:nvPr/>
        </p:nvPicPr>
        <p:blipFill>
          <a:blip r:embed="rId4" cstate="print"/>
          <a:stretch>
            <a:fillRect/>
          </a:stretch>
        </p:blipFill>
        <p:spPr>
          <a:xfrm>
            <a:off x="560885" y="1923499"/>
            <a:ext cx="1995457" cy="2077768"/>
          </a:xfrm>
          <a:prstGeom prst="rect">
            <a:avLst/>
          </a:prstGeom>
        </p:spPr>
      </p:pic>
      <p:pic>
        <p:nvPicPr>
          <p:cNvPr id="10" name="Picture 9"/>
          <p:cNvPicPr/>
          <p:nvPr/>
        </p:nvPicPr>
        <p:blipFill>
          <a:blip r:embed="rId5" cstate="print"/>
          <a:stretch>
            <a:fillRect/>
          </a:stretch>
        </p:blipFill>
        <p:spPr>
          <a:xfrm>
            <a:off x="3662417" y="1916113"/>
            <a:ext cx="2108089" cy="2092541"/>
          </a:xfrm>
          <a:prstGeom prst="rect">
            <a:avLst/>
          </a:prstGeom>
        </p:spPr>
      </p:pic>
      <p:pic>
        <p:nvPicPr>
          <p:cNvPr id="11" name="Picture 10"/>
          <p:cNvPicPr/>
          <p:nvPr/>
        </p:nvPicPr>
        <p:blipFill rotWithShape="1">
          <a:blip r:embed="rId6" cstate="print"/>
          <a:srcRect l="-1029" t="-1029" r="1029" b="46389"/>
          <a:stretch/>
        </p:blipFill>
        <p:spPr>
          <a:xfrm>
            <a:off x="3662417" y="4258728"/>
            <a:ext cx="2978853" cy="17075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z="4400">
                <a:latin typeface="Letter-join No-Lead 4" panose="02000503000000020003" pitchFamily="50" charset="0"/>
                <a:ea typeface="MV Boli" pitchFamily="2" charset="0"/>
              </a:rPr>
              <a:t>Why is your involvement important?</a:t>
            </a:r>
          </a:p>
        </p:txBody>
      </p:sp>
      <p:sp>
        <p:nvSpPr>
          <p:cNvPr id="7171" name="Content Placeholder 2"/>
          <p:cNvSpPr>
            <a:spLocks noGrp="1"/>
          </p:cNvSpPr>
          <p:nvPr>
            <p:ph idx="1"/>
          </p:nvPr>
        </p:nvSpPr>
        <p:spPr>
          <a:xfrm>
            <a:off x="1331913" y="2133600"/>
            <a:ext cx="6196012" cy="3603625"/>
          </a:xfrm>
        </p:spPr>
        <p:txBody>
          <a:bodyPr/>
          <a:lstStyle/>
          <a:p>
            <a:pPr marL="0" indent="0" algn="l" eaLnBrk="1" hangingPunct="1">
              <a:lnSpc>
                <a:spcPct val="150000"/>
              </a:lnSpc>
            </a:pPr>
            <a:r>
              <a:rPr lang="en-US">
                <a:latin typeface="Letter-join Air No-lead 4" panose="02000805000000020003" pitchFamily="50" charset="0"/>
              </a:rPr>
              <a:t>The evidence about the benefits of parents and </a:t>
            </a:r>
            <a:r>
              <a:rPr lang="en-US" err="1">
                <a:latin typeface="Letter-join Air No-lead 4" panose="02000805000000020003" pitchFamily="50" charset="0"/>
              </a:rPr>
              <a:t>carers</a:t>
            </a:r>
            <a:r>
              <a:rPr lang="en-US">
                <a:latin typeface="Letter-join Air No-lead 4" panose="02000805000000020003" pitchFamily="50" charset="0"/>
              </a:rPr>
              <a:t> being involved in their children’s education in general is overwhelming.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1341438"/>
            <a:ext cx="6964362" cy="1201737"/>
          </a:xfrm>
        </p:spPr>
        <p:txBody>
          <a:bodyPr/>
          <a:lstStyle/>
          <a:p>
            <a:pPr>
              <a:defRPr/>
            </a:pPr>
            <a:r>
              <a:rPr lang="en-GB">
                <a:latin typeface="Letter-join No-Lead 4" panose="02000503000000020003" pitchFamily="50" charset="0"/>
              </a:rPr>
              <a:t>Measures</a:t>
            </a:r>
            <a:br>
              <a:rPr lang="en-GB">
                <a:latin typeface="Letter-join No-Lead 4" panose="02000503000000020003" pitchFamily="50" charset="0"/>
              </a:rPr>
            </a:br>
            <a:endParaRPr lang="en-GB">
              <a:latin typeface="Letter-join No-Lead 4" panose="02000503000000020003" pitchFamily="50" charset="0"/>
            </a:endParaRPr>
          </a:p>
        </p:txBody>
      </p:sp>
      <p:pic>
        <p:nvPicPr>
          <p:cNvPr id="6" name="Picture 5"/>
          <p:cNvPicPr/>
          <p:nvPr/>
        </p:nvPicPr>
        <p:blipFill rotWithShape="1">
          <a:blip r:embed="rId2" cstate="print"/>
          <a:srcRect t="13500" b="14837"/>
          <a:stretch/>
        </p:blipFill>
        <p:spPr>
          <a:xfrm>
            <a:off x="6084355" y="1539262"/>
            <a:ext cx="2736304" cy="1728192"/>
          </a:xfrm>
          <a:prstGeom prst="rect">
            <a:avLst/>
          </a:prstGeom>
        </p:spPr>
      </p:pic>
      <p:pic>
        <p:nvPicPr>
          <p:cNvPr id="7" name="Picture 6"/>
          <p:cNvPicPr/>
          <p:nvPr/>
        </p:nvPicPr>
        <p:blipFill>
          <a:blip r:embed="rId3" cstate="print"/>
          <a:stretch>
            <a:fillRect/>
          </a:stretch>
        </p:blipFill>
        <p:spPr>
          <a:xfrm>
            <a:off x="4890696" y="2867723"/>
            <a:ext cx="1963936" cy="22322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03154" y="1310308"/>
            <a:ext cx="2236737" cy="167755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115393" y="2173979"/>
            <a:ext cx="2276872" cy="170765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6449268" y="4476076"/>
            <a:ext cx="2435761" cy="182682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8667" y="4180893"/>
            <a:ext cx="2543175" cy="1907381"/>
          </a:xfrm>
          <a:prstGeom prst="rect">
            <a:avLst/>
          </a:prstGeom>
        </p:spPr>
      </p:pic>
      <p:pic>
        <p:nvPicPr>
          <p:cNvPr id="5" name="Picture 4"/>
          <p:cNvPicPr/>
          <p:nvPr/>
        </p:nvPicPr>
        <p:blipFill>
          <a:blip r:embed="rId8" cstate="print"/>
          <a:stretch>
            <a:fillRect/>
          </a:stretch>
        </p:blipFill>
        <p:spPr>
          <a:xfrm>
            <a:off x="2256739" y="3578627"/>
            <a:ext cx="2107952" cy="237437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12BDA-AABA-DEFD-DD93-6025405FF29C}"/>
              </a:ext>
            </a:extLst>
          </p:cNvPr>
          <p:cNvSpPr>
            <a:spLocks noGrp="1"/>
          </p:cNvSpPr>
          <p:nvPr>
            <p:ph type="title"/>
          </p:nvPr>
        </p:nvSpPr>
        <p:spPr/>
        <p:txBody>
          <a:bodyPr/>
          <a:lstStyle/>
          <a:p>
            <a:r>
              <a:rPr lang="en-US">
                <a:latin typeface="Letter-join No-Lead 4" panose="02000503000000020003" pitchFamily="50" charset="0"/>
              </a:rPr>
              <a:t>Progression into Year 1 – Autumn term</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14519486-F6C5-6574-C7FF-40AF419EE0D1}"/>
              </a:ext>
            </a:extLst>
          </p:cNvPr>
          <p:cNvSpPr>
            <a:spLocks noGrp="1"/>
          </p:cNvSpPr>
          <p:nvPr>
            <p:ph idx="1"/>
          </p:nvPr>
        </p:nvSpPr>
        <p:spPr/>
        <p:txBody>
          <a:bodyPr/>
          <a:lstStyle/>
          <a:p>
            <a:r>
              <a:rPr lang="en-GB" sz="1800" b="1" u="sng">
                <a:solidFill>
                  <a:srgbClr val="000000"/>
                </a:solidFill>
                <a:effectLst/>
                <a:latin typeface="Letter-join No-Lead 4" panose="02000503000000020003" pitchFamily="50" charset="0"/>
                <a:ea typeface="Times New Roman" panose="02020603050405020304" pitchFamily="18" charset="0"/>
              </a:rPr>
              <a:t>Number sense: numbers to 10</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Counting, saying number names in order, cardinality to 10. Use the 5 principles of counting.</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Counting objects to 10</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Counting to zero</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Subitising Representation of number</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Read, write and say numbers</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Ordering and comparing numbers</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Knows the counting patterns from 1 to 100.</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effectLst/>
                <a:latin typeface="Letter-join No-Lead 4" panose="02000503000000020003" pitchFamily="50" charset="0"/>
                <a:ea typeface="Times New Roman" panose="02020603050405020304" pitchFamily="18" charset="0"/>
                <a:cs typeface="Times New Roman" panose="02020603050405020304" pitchFamily="18" charset="0"/>
              </a:rPr>
              <a:t>Knows that counting can go forwards or backwards in order.</a:t>
            </a:r>
            <a:endParaRPr lang="en-GB"/>
          </a:p>
        </p:txBody>
      </p:sp>
    </p:spTree>
    <p:extLst>
      <p:ext uri="{BB962C8B-B14F-4D97-AF65-F5344CB8AC3E}">
        <p14:creationId xmlns:p14="http://schemas.microsoft.com/office/powerpoint/2010/main" val="1219952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9A80-DA71-433A-D499-9AB675D695E0}"/>
              </a:ext>
            </a:extLst>
          </p:cNvPr>
          <p:cNvSpPr>
            <a:spLocks noGrp="1"/>
          </p:cNvSpPr>
          <p:nvPr>
            <p:ph type="title"/>
          </p:nvPr>
        </p:nvSpPr>
        <p:spPr/>
        <p:txBody>
          <a:bodyPr/>
          <a:lstStyle/>
          <a:p>
            <a:r>
              <a:rPr lang="en-US">
                <a:latin typeface="Letter-join No-Lead 4" panose="02000503000000020003" pitchFamily="50" charset="0"/>
              </a:rPr>
              <a:t>Spring term</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22D7DF21-1FA5-F031-0941-36C2FD1A3070}"/>
              </a:ext>
            </a:extLst>
          </p:cNvPr>
          <p:cNvSpPr>
            <a:spLocks noGrp="1"/>
          </p:cNvSpPr>
          <p:nvPr>
            <p:ph idx="1"/>
          </p:nvPr>
        </p:nvSpPr>
        <p:spPr/>
        <p:txBody>
          <a:bodyPr/>
          <a:lstStyle/>
          <a:p>
            <a:r>
              <a:rPr lang="en-GB" sz="1800" b="1" u="sng">
                <a:solidFill>
                  <a:srgbClr val="000000"/>
                </a:solidFill>
                <a:effectLst/>
                <a:latin typeface="Letter-join No-Lead 4" panose="02000503000000020003" pitchFamily="50" charset="0"/>
                <a:ea typeface="Times New Roman" panose="02020603050405020304" pitchFamily="18" charset="0"/>
              </a:rPr>
              <a:t>Place value and Calculation</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Number bonds 0-10</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Combing sets- addition (aggregation)</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Making the amount bigger (argumentation)</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Subtraction within 20 – removing from the set as takeaway.</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Subtraction within 20– finding the difference as counting up. </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Concept of equality</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Concept of the effect of zero when adding and subtracting.</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Developing mental strategies for addition and subtraction</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rPr>
              <a:t>Partitioning, recombining and writing the numbers accurately</a:t>
            </a:r>
            <a:endParaRPr lang="en-GB" sz="1800">
              <a:solidFill>
                <a:srgbClr val="000000"/>
              </a:solidFill>
              <a:effectLst/>
              <a:latin typeface="Calibri" panose="020F0502020204030204" pitchFamily="34" charset="0"/>
              <a:ea typeface="Times New Roman" panose="02020603050405020304" pitchFamily="18" charset="0"/>
            </a:endParaRPr>
          </a:p>
          <a:p>
            <a:endParaRPr lang="en-GB"/>
          </a:p>
        </p:txBody>
      </p:sp>
    </p:spTree>
    <p:extLst>
      <p:ext uri="{BB962C8B-B14F-4D97-AF65-F5344CB8AC3E}">
        <p14:creationId xmlns:p14="http://schemas.microsoft.com/office/powerpoint/2010/main" val="3775505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B1B8-591E-DF4A-6666-1CC3DFC638CE}"/>
              </a:ext>
            </a:extLst>
          </p:cNvPr>
          <p:cNvSpPr>
            <a:spLocks noGrp="1"/>
          </p:cNvSpPr>
          <p:nvPr>
            <p:ph type="title"/>
          </p:nvPr>
        </p:nvSpPr>
        <p:spPr/>
        <p:txBody>
          <a:bodyPr/>
          <a:lstStyle/>
          <a:p>
            <a:r>
              <a:rPr lang="en-US">
                <a:latin typeface="Letter-join No-Lead 4" panose="02000503000000020003" pitchFamily="50" charset="0"/>
              </a:rPr>
              <a:t>Summer Term</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A4A628A0-940A-3053-44EE-F8F19C46AAE2}"/>
              </a:ext>
            </a:extLst>
          </p:cNvPr>
          <p:cNvSpPr>
            <a:spLocks noGrp="1"/>
          </p:cNvSpPr>
          <p:nvPr>
            <p:ph idx="1"/>
          </p:nvPr>
        </p:nvSpPr>
        <p:spPr/>
        <p:txBody>
          <a:bodyPr/>
          <a:lstStyle/>
          <a:p>
            <a:r>
              <a:rPr lang="en-GB" sz="1800" b="1">
                <a:solidFill>
                  <a:srgbClr val="000000"/>
                </a:solidFill>
                <a:effectLst/>
                <a:latin typeface="Letter-join No-Lead 4" panose="02000503000000020003" pitchFamily="50" charset="0"/>
                <a:ea typeface="Times New Roman" panose="02020603050405020304" pitchFamily="18" charset="0"/>
                <a:cs typeface="Arial" panose="020B0604020202020204" pitchFamily="34" charset="0"/>
              </a:rPr>
              <a:t>Number sense and arithmetic: </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cs typeface="Arial" panose="020B0604020202020204" pitchFamily="34" charset="0"/>
              </a:rPr>
              <a:t>Revisit and consolidate </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cs typeface="Arial" panose="020B0604020202020204" pitchFamily="34" charset="0"/>
              </a:rPr>
              <a:t>Continuing to work on number structures</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cs typeface="Arial" panose="020B0604020202020204" pitchFamily="34" charset="0"/>
              </a:rPr>
              <a:t>Promoting the number sense arithmetic  </a:t>
            </a:r>
            <a:endParaRPr lang="en-GB" sz="1800">
              <a:solidFill>
                <a:srgbClr val="000000"/>
              </a:solidFill>
              <a:effectLst/>
              <a:latin typeface="Calibri" panose="020F0502020204030204" pitchFamily="34" charset="0"/>
              <a:ea typeface="Times New Roman" panose="02020603050405020304" pitchFamily="18" charset="0"/>
            </a:endParaRPr>
          </a:p>
          <a:p>
            <a:r>
              <a:rPr lang="en-GB" sz="1800" err="1">
                <a:solidFill>
                  <a:srgbClr val="000000"/>
                </a:solidFill>
                <a:effectLst/>
                <a:latin typeface="Letter-join No-Lead 4" panose="02000503000000020003" pitchFamily="50" charset="0"/>
                <a:ea typeface="Times New Roman" panose="02020603050405020304" pitchFamily="18" charset="0"/>
                <a:cs typeface="Arial" panose="020B0604020202020204" pitchFamily="34" charset="0"/>
              </a:rPr>
              <a:t>e.g</a:t>
            </a:r>
            <a:r>
              <a:rPr lang="en-GB" sz="1800">
                <a:solidFill>
                  <a:srgbClr val="000000"/>
                </a:solidFill>
                <a:effectLst/>
                <a:latin typeface="Letter-join No-Lead 4" panose="02000503000000020003" pitchFamily="50" charset="0"/>
                <a:ea typeface="Times New Roman" panose="02020603050405020304" pitchFamily="18" charset="0"/>
                <a:cs typeface="Arial" panose="020B0604020202020204" pitchFamily="34" charset="0"/>
              </a:rPr>
              <a:t> 8 + 4 = 8 +2+2</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cs typeface="Arial" panose="020B0604020202020204" pitchFamily="34" charset="0"/>
              </a:rPr>
              <a:t>Doubles and near doubles 7 + 8  </a:t>
            </a:r>
            <a:r>
              <a:rPr lang="en-GB" sz="1800" err="1">
                <a:solidFill>
                  <a:srgbClr val="000000"/>
                </a:solidFill>
                <a:effectLst/>
                <a:latin typeface="Letter-join No-Lead 4" panose="02000503000000020003" pitchFamily="50" charset="0"/>
                <a:ea typeface="Times New Roman" panose="02020603050405020304" pitchFamily="18" charset="0"/>
                <a:cs typeface="Arial" panose="020B0604020202020204" pitchFamily="34" charset="0"/>
              </a:rPr>
              <a:t>e.g</a:t>
            </a:r>
            <a:r>
              <a:rPr lang="en-GB" sz="1800">
                <a:solidFill>
                  <a:srgbClr val="000000"/>
                </a:solidFill>
                <a:effectLst/>
                <a:latin typeface="Letter-join No-Lead 4" panose="02000503000000020003" pitchFamily="50" charset="0"/>
                <a:ea typeface="Times New Roman" panose="02020603050405020304" pitchFamily="18" charset="0"/>
                <a:cs typeface="Arial" panose="020B0604020202020204" pitchFamily="34" charset="0"/>
              </a:rPr>
              <a:t> double the smaller number and add 1.  </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solidFill>
                  <a:srgbClr val="000000"/>
                </a:solidFill>
                <a:effectLst/>
                <a:latin typeface="Letter-join No-Lead 4" panose="02000503000000020003" pitchFamily="50" charset="0"/>
                <a:ea typeface="Times New Roman" panose="02020603050405020304" pitchFamily="18" charset="0"/>
                <a:cs typeface="Arial" panose="020B0604020202020204" pitchFamily="34" charset="0"/>
              </a:rPr>
              <a:t>Missing number problems using bar model to expose the structure</a:t>
            </a:r>
            <a:endParaRPr lang="en-GB" sz="1800">
              <a:solidFill>
                <a:srgbClr val="000000"/>
              </a:solidFill>
              <a:effectLst/>
              <a:latin typeface="Calibri" panose="020F0502020204030204" pitchFamily="34" charset="0"/>
              <a:ea typeface="Times New Roman" panose="02020603050405020304" pitchFamily="18" charset="0"/>
            </a:endParaRPr>
          </a:p>
          <a:p>
            <a:r>
              <a:rPr lang="en-GB" sz="1800">
                <a:effectLst/>
                <a:latin typeface="Letter-join No-Lead 4" panose="02000503000000020003" pitchFamily="50" charset="0"/>
                <a:ea typeface="Times New Roman" panose="02020603050405020304" pitchFamily="18" charset="0"/>
                <a:cs typeface="Arial" panose="020B0604020202020204" pitchFamily="34" charset="0"/>
              </a:rPr>
              <a:t>Counting, reading and writing number patterns</a:t>
            </a:r>
            <a:endParaRPr lang="en-GB"/>
          </a:p>
        </p:txBody>
      </p:sp>
    </p:spTree>
    <p:extLst>
      <p:ext uri="{BB962C8B-B14F-4D97-AF65-F5344CB8AC3E}">
        <p14:creationId xmlns:p14="http://schemas.microsoft.com/office/powerpoint/2010/main" val="1862208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B51E-BA5E-A42B-3539-352AB8AAE5DB}"/>
              </a:ext>
            </a:extLst>
          </p:cNvPr>
          <p:cNvSpPr>
            <a:spLocks noGrp="1"/>
          </p:cNvSpPr>
          <p:nvPr>
            <p:ph type="title"/>
          </p:nvPr>
        </p:nvSpPr>
        <p:spPr/>
        <p:txBody>
          <a:bodyPr/>
          <a:lstStyle/>
          <a:p>
            <a:r>
              <a:rPr lang="en-US">
                <a:latin typeface="Letter-join No-Lead 4" panose="02000503000000020003" pitchFamily="50" charset="0"/>
              </a:rPr>
              <a:t>Year 1</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2BDD386E-8323-B52A-4B09-BF7684BFFB45}"/>
              </a:ext>
            </a:extLst>
          </p:cNvPr>
          <p:cNvSpPr>
            <a:spLocks noGrp="1"/>
          </p:cNvSpPr>
          <p:nvPr>
            <p:ph idx="1"/>
          </p:nvPr>
        </p:nvSpPr>
        <p:spPr/>
        <p:txBody>
          <a:bodyPr/>
          <a:lstStyle/>
          <a:p>
            <a:r>
              <a:rPr lang="en-US">
                <a:latin typeface="Letter-join No-Lead 4" panose="02000503000000020003" pitchFamily="50" charset="0"/>
              </a:rPr>
              <a:t>NCETM video</a:t>
            </a:r>
          </a:p>
          <a:p>
            <a:endParaRPr lang="en-US">
              <a:latin typeface="Letter-join No-Lead 4" panose="02000503000000020003" pitchFamily="50" charset="0"/>
            </a:endParaRPr>
          </a:p>
          <a:p>
            <a:r>
              <a:rPr lang="en-US">
                <a:hlinkClick r:id="rId2"/>
              </a:rPr>
              <a:t>Videos – Year 1 | NCETM Axis</a:t>
            </a:r>
            <a:endParaRPr lang="en-GB">
              <a:latin typeface="Letter-join No-Lead 4" panose="02000503000000020003" pitchFamily="50" charset="0"/>
            </a:endParaRPr>
          </a:p>
        </p:txBody>
      </p:sp>
    </p:spTree>
    <p:extLst>
      <p:ext uri="{BB962C8B-B14F-4D97-AF65-F5344CB8AC3E}">
        <p14:creationId xmlns:p14="http://schemas.microsoft.com/office/powerpoint/2010/main" val="1279678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42988" y="836613"/>
            <a:ext cx="6964362" cy="1201737"/>
          </a:xfrm>
        </p:spPr>
        <p:txBody>
          <a:bodyPr/>
          <a:lstStyle/>
          <a:p>
            <a:r>
              <a:rPr lang="en-GB" altLang="en-US">
                <a:solidFill>
                  <a:srgbClr val="000000"/>
                </a:solidFill>
                <a:latin typeface="Letter-join No-Lead 4" panose="02000503000000020003" pitchFamily="50" charset="0"/>
                <a:ea typeface="MV Boli" pitchFamily="2" charset="0"/>
              </a:rPr>
              <a:t>What you can do at home</a:t>
            </a:r>
            <a:endParaRPr lang="en-GB" altLang="en-US">
              <a:latin typeface="Letter-join No-Lead 4" panose="02000503000000020003" pitchFamily="50" charset="0"/>
              <a:ea typeface="MV Boli" pitchFamily="2" charset="0"/>
            </a:endParaRPr>
          </a:p>
        </p:txBody>
      </p:sp>
      <p:sp>
        <p:nvSpPr>
          <p:cNvPr id="13315" name="Content Placeholder 2"/>
          <p:cNvSpPr>
            <a:spLocks noGrp="1"/>
          </p:cNvSpPr>
          <p:nvPr>
            <p:ph idx="1"/>
          </p:nvPr>
        </p:nvSpPr>
        <p:spPr/>
        <p:txBody>
          <a:bodyPr>
            <a:normAutofit lnSpcReduction="10000"/>
          </a:bodyPr>
          <a:lstStyle/>
          <a:p>
            <a:pPr algn="l" eaLnBrk="1" hangingPunct="1">
              <a:lnSpc>
                <a:spcPct val="110000"/>
              </a:lnSpc>
              <a:buFont typeface="Arial" charset="0"/>
              <a:buChar char="•"/>
              <a:defRPr/>
            </a:pPr>
            <a:r>
              <a:rPr lang="en-GB" altLang="en-US">
                <a:latin typeface="Letter-join No-Lead 4" panose="02000503000000020003" pitchFamily="50" charset="0"/>
              </a:rPr>
              <a:t>Talk about maths</a:t>
            </a:r>
          </a:p>
          <a:p>
            <a:pPr algn="l" eaLnBrk="1" hangingPunct="1">
              <a:lnSpc>
                <a:spcPct val="110000"/>
              </a:lnSpc>
              <a:buFont typeface="Arial" charset="0"/>
              <a:buChar char="•"/>
              <a:defRPr/>
            </a:pPr>
            <a:r>
              <a:rPr lang="en-GB" altLang="en-US">
                <a:latin typeface="Letter-join No-Lead 4" panose="02000503000000020003" pitchFamily="50" charset="0"/>
              </a:rPr>
              <a:t>Count using the 5 principles</a:t>
            </a:r>
          </a:p>
          <a:p>
            <a:pPr algn="l" eaLnBrk="1" hangingPunct="1">
              <a:lnSpc>
                <a:spcPct val="110000"/>
              </a:lnSpc>
              <a:buFont typeface="Arial" charset="0"/>
              <a:buChar char="•"/>
              <a:defRPr/>
            </a:pPr>
            <a:r>
              <a:rPr lang="en-GB" altLang="en-US">
                <a:latin typeface="Letter-join No-Lead 4" panose="02000503000000020003" pitchFamily="50" charset="0"/>
              </a:rPr>
              <a:t>Subitise</a:t>
            </a:r>
          </a:p>
          <a:p>
            <a:pPr algn="l" eaLnBrk="1" hangingPunct="1">
              <a:lnSpc>
                <a:spcPct val="110000"/>
              </a:lnSpc>
              <a:buFont typeface="Arial" charset="0"/>
              <a:buChar char="•"/>
              <a:defRPr/>
            </a:pPr>
            <a:r>
              <a:rPr lang="en-GB" altLang="en-US">
                <a:latin typeface="Letter-join No-Lead 4" panose="02000503000000020003" pitchFamily="50" charset="0"/>
              </a:rPr>
              <a:t>Sing with numbers </a:t>
            </a:r>
          </a:p>
          <a:p>
            <a:pPr algn="l" eaLnBrk="1" hangingPunct="1">
              <a:lnSpc>
                <a:spcPct val="110000"/>
              </a:lnSpc>
              <a:buFont typeface="Arial" charset="0"/>
              <a:buChar char="•"/>
              <a:defRPr/>
            </a:pPr>
            <a:r>
              <a:rPr lang="en-GB" altLang="en-US">
                <a:latin typeface="Letter-join No-Lead 4" panose="02000503000000020003" pitchFamily="50" charset="0"/>
              </a:rPr>
              <a:t>Play and explore</a:t>
            </a:r>
          </a:p>
          <a:p>
            <a:pPr algn="l" eaLnBrk="1" hangingPunct="1">
              <a:lnSpc>
                <a:spcPct val="110000"/>
              </a:lnSpc>
              <a:buFont typeface="Arial" charset="0"/>
              <a:buChar char="•"/>
              <a:defRPr/>
            </a:pPr>
            <a:r>
              <a:rPr lang="en-GB" altLang="en-US">
                <a:latin typeface="Letter-join No-Lead 4" panose="02000503000000020003" pitchFamily="50" charset="0"/>
              </a:rPr>
              <a:t>Use numbers, shapes and measure in everyday  situations</a:t>
            </a:r>
          </a:p>
          <a:p>
            <a:pPr algn="l" eaLnBrk="1" hangingPunct="1">
              <a:lnSpc>
                <a:spcPct val="110000"/>
              </a:lnSpc>
              <a:buFont typeface="Arial" charset="0"/>
              <a:buChar char="•"/>
              <a:defRPr/>
            </a:pPr>
            <a:r>
              <a:rPr lang="en-GB" altLang="en-US">
                <a:latin typeface="Letter-join No-Lead 4" panose="02000503000000020003" pitchFamily="50" charset="0"/>
              </a:rPr>
              <a:t>Practise number formation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42988" y="836613"/>
            <a:ext cx="6964362" cy="1201737"/>
          </a:xfrm>
        </p:spPr>
        <p:txBody>
          <a:bodyPr/>
          <a:lstStyle/>
          <a:p>
            <a:r>
              <a:rPr lang="en-GB" altLang="en-US">
                <a:solidFill>
                  <a:srgbClr val="000000"/>
                </a:solidFill>
                <a:latin typeface="Letter-join No-Lead 4" panose="02000503000000020003" pitchFamily="50" charset="0"/>
                <a:ea typeface="MV Boli" pitchFamily="2" charset="0"/>
              </a:rPr>
              <a:t>Thank you for your support at home </a:t>
            </a:r>
            <a:endParaRPr lang="en-GB" altLang="en-US">
              <a:latin typeface="Letter-join No-Lead 4" panose="02000503000000020003" pitchFamily="50" charset="0"/>
              <a:ea typeface="MV Boli" pitchFamily="2" charset="0"/>
            </a:endParaRPr>
          </a:p>
        </p:txBody>
      </p:sp>
      <p:sp>
        <p:nvSpPr>
          <p:cNvPr id="12291" name="Content Placeholder 2"/>
          <p:cNvSpPr>
            <a:spLocks noGrp="1"/>
          </p:cNvSpPr>
          <p:nvPr>
            <p:ph idx="1"/>
          </p:nvPr>
        </p:nvSpPr>
        <p:spPr/>
        <p:txBody>
          <a:bodyPr>
            <a:normAutofit fontScale="92500" lnSpcReduction="20000"/>
          </a:bodyPr>
          <a:lstStyle/>
          <a:p>
            <a:pPr algn="l" eaLnBrk="1" hangingPunct="1">
              <a:lnSpc>
                <a:spcPct val="120000"/>
              </a:lnSpc>
              <a:buFont typeface="Arial" charset="0"/>
              <a:buChar char="•"/>
              <a:defRPr/>
            </a:pPr>
            <a:r>
              <a:rPr lang="en-GB" altLang="en-US" sz="2600">
                <a:latin typeface="Letter-join No-Lead 4" panose="02000503000000020003" pitchFamily="50" charset="0"/>
              </a:rPr>
              <a:t>Some resources to use </a:t>
            </a:r>
          </a:p>
          <a:p>
            <a:pPr lvl="1" algn="l" eaLnBrk="1" hangingPunct="1">
              <a:lnSpc>
                <a:spcPct val="120000"/>
              </a:lnSpc>
              <a:buFont typeface="Arial" charset="0"/>
              <a:buChar char="•"/>
              <a:defRPr/>
            </a:pPr>
            <a:r>
              <a:rPr lang="en-GB" altLang="en-US" sz="2600">
                <a:latin typeface="Letter-join No-Lead 4" panose="02000503000000020003" pitchFamily="50" charset="0"/>
                <a:hlinkClick r:id="rId2"/>
              </a:rPr>
              <a:t>http://www.ictgames.com</a:t>
            </a:r>
            <a:endParaRPr lang="en-GB" altLang="en-US" sz="2600">
              <a:latin typeface="Letter-join No-Lead 4" panose="02000503000000020003" pitchFamily="50" charset="0"/>
            </a:endParaRPr>
          </a:p>
          <a:p>
            <a:pPr lvl="1" algn="l" eaLnBrk="1" hangingPunct="1">
              <a:lnSpc>
                <a:spcPct val="120000"/>
              </a:lnSpc>
              <a:buFont typeface="Arial" charset="0"/>
              <a:buChar char="•"/>
              <a:defRPr/>
            </a:pPr>
            <a:r>
              <a:rPr lang="en-GB" altLang="en-US" sz="2600">
                <a:latin typeface="Letter-join No-Lead 4" panose="02000503000000020003" pitchFamily="50" charset="0"/>
              </a:rPr>
              <a:t>Number Blocks</a:t>
            </a:r>
          </a:p>
          <a:p>
            <a:pPr lvl="1" algn="l" eaLnBrk="1" hangingPunct="1">
              <a:lnSpc>
                <a:spcPct val="120000"/>
              </a:lnSpc>
              <a:buFont typeface="Arial" charset="0"/>
              <a:buChar char="•"/>
              <a:defRPr/>
            </a:pPr>
            <a:r>
              <a:rPr lang="en-GB" altLang="en-US" sz="2600">
                <a:latin typeface="Letter-join No-Lead 4" panose="02000503000000020003" pitchFamily="50" charset="0"/>
              </a:rPr>
              <a:t>Numbots</a:t>
            </a:r>
          </a:p>
          <a:p>
            <a:pPr lvl="1" algn="l" eaLnBrk="1" hangingPunct="1">
              <a:lnSpc>
                <a:spcPct val="120000"/>
              </a:lnSpc>
              <a:buFont typeface="Arial" charset="0"/>
              <a:buChar char="•"/>
              <a:defRPr/>
            </a:pPr>
            <a:r>
              <a:rPr lang="en-GB" altLang="en-US" sz="2600" err="1">
                <a:latin typeface="Letter-join No-Lead 4" panose="02000503000000020003" pitchFamily="50" charset="0"/>
              </a:rPr>
              <a:t>Topmarks</a:t>
            </a:r>
            <a:r>
              <a:rPr lang="en-GB" altLang="en-US" sz="2600">
                <a:latin typeface="Letter-join No-Lead 4" panose="02000503000000020003" pitchFamily="50" charset="0"/>
              </a:rPr>
              <a:t>  </a:t>
            </a:r>
          </a:p>
          <a:p>
            <a:pPr lvl="1" algn="l" eaLnBrk="1" hangingPunct="1">
              <a:lnSpc>
                <a:spcPct val="120000"/>
              </a:lnSpc>
              <a:buFont typeface="Arial" charset="0"/>
              <a:buChar char="•"/>
              <a:defRPr/>
            </a:pPr>
            <a:r>
              <a:rPr lang="en-GB" altLang="en-US" sz="2600">
                <a:latin typeface="Letter-join No-Lead 4" panose="02000503000000020003" pitchFamily="50" charset="0"/>
              </a:rPr>
              <a:t>Woodlands Resources </a:t>
            </a:r>
          </a:p>
          <a:p>
            <a:pPr lvl="1" algn="l" eaLnBrk="1" hangingPunct="1">
              <a:lnSpc>
                <a:spcPct val="120000"/>
              </a:lnSpc>
              <a:buFont typeface="Arial" charset="0"/>
              <a:buChar char="•"/>
              <a:defRPr/>
            </a:pPr>
            <a:r>
              <a:rPr lang="en-GB" altLang="en-US" sz="2600">
                <a:latin typeface="Letter-join No-Lead 4" panose="02000503000000020003" pitchFamily="50" charset="0"/>
              </a:rPr>
              <a:t>Maths skill builders </a:t>
            </a:r>
          </a:p>
          <a:p>
            <a:pPr lvl="1" algn="l" eaLnBrk="1" hangingPunct="1">
              <a:lnSpc>
                <a:spcPct val="120000"/>
              </a:lnSpc>
              <a:buFont typeface="Arial" charset="0"/>
              <a:buChar char="•"/>
              <a:defRPr/>
            </a:pPr>
            <a:r>
              <a:rPr lang="en-GB" altLang="en-US" sz="2600" err="1">
                <a:latin typeface="Letter-join No-Lead 4" panose="02000503000000020003" pitchFamily="50" charset="0"/>
              </a:rPr>
              <a:t>Mathletics</a:t>
            </a:r>
            <a:r>
              <a:rPr lang="en-GB" altLang="en-US" sz="2600">
                <a:latin typeface="Letter-join No-Lead 4" panose="02000503000000020003" pitchFamily="50" charset="0"/>
              </a:rPr>
              <a:t> </a:t>
            </a:r>
            <a:endParaRPr lang="en-GB" altLang="en-US">
              <a:latin typeface="Letter-join No-Lead 4" panose="02000503000000020003"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5B1B2E-AFCA-D0CD-2B1F-54D076F1D166}"/>
              </a:ext>
            </a:extLst>
          </p:cNvPr>
          <p:cNvSpPr txBox="1"/>
          <p:nvPr/>
        </p:nvSpPr>
        <p:spPr>
          <a:xfrm>
            <a:off x="1043608" y="909884"/>
            <a:ext cx="6840760" cy="4670189"/>
          </a:xfrm>
          <a:prstGeom prst="rect">
            <a:avLst/>
          </a:prstGeom>
          <a:noFill/>
        </p:spPr>
        <p:txBody>
          <a:bodyPr wrap="square">
            <a:spAutoFit/>
          </a:bodyPr>
          <a:lstStyle/>
          <a:p>
            <a:pPr algn="l" eaLnBrk="1" hangingPunct="1">
              <a:lnSpc>
                <a:spcPct val="150000"/>
              </a:lnSpc>
            </a:pPr>
            <a:r>
              <a:rPr lang="en-US" sz="2000">
                <a:latin typeface="Letter-join Air No-lead 4" panose="02000805000000020003" pitchFamily="50" charset="0"/>
              </a:rPr>
              <a:t>Parental involvement in their children’s learning positively affects the child’s performance at school in both primary and secondary schools leading to; </a:t>
            </a:r>
          </a:p>
          <a:p>
            <a:pPr marL="342900" indent="-342900" algn="l" eaLnBrk="1" hangingPunct="1">
              <a:lnSpc>
                <a:spcPct val="150000"/>
              </a:lnSpc>
              <a:buFont typeface="Arial" panose="020B0604020202020204" pitchFamily="34" charset="0"/>
              <a:buChar char="•"/>
            </a:pPr>
            <a:r>
              <a:rPr lang="en-US" sz="2000">
                <a:latin typeface="Letter-join Air No-lead 4" panose="02000805000000020003" pitchFamily="50" charset="0"/>
              </a:rPr>
              <a:t>higher academic achievement, </a:t>
            </a:r>
          </a:p>
          <a:p>
            <a:pPr marL="342900" indent="-342900" algn="l" eaLnBrk="1" hangingPunct="1">
              <a:lnSpc>
                <a:spcPct val="150000"/>
              </a:lnSpc>
              <a:buFont typeface="Arial" panose="020B0604020202020204" pitchFamily="34" charset="0"/>
              <a:buChar char="•"/>
            </a:pPr>
            <a:r>
              <a:rPr lang="en-US" sz="2000">
                <a:latin typeface="Letter-join Air No-lead 4" panose="02000805000000020003" pitchFamily="50" charset="0"/>
              </a:rPr>
              <a:t>greater cognitive competence, </a:t>
            </a:r>
          </a:p>
          <a:p>
            <a:pPr marL="342900" indent="-342900" algn="l" eaLnBrk="1" hangingPunct="1">
              <a:lnSpc>
                <a:spcPct val="150000"/>
              </a:lnSpc>
              <a:buFont typeface="Arial" panose="020B0604020202020204" pitchFamily="34" charset="0"/>
              <a:buChar char="•"/>
            </a:pPr>
            <a:r>
              <a:rPr lang="en-US" sz="2000">
                <a:latin typeface="Letter-join Air No-lead 4" panose="02000805000000020003" pitchFamily="50" charset="0"/>
              </a:rPr>
              <a:t>greater problem-solving skills, </a:t>
            </a:r>
          </a:p>
          <a:p>
            <a:pPr marL="342900" indent="-342900" algn="l" eaLnBrk="1" hangingPunct="1">
              <a:lnSpc>
                <a:spcPct val="150000"/>
              </a:lnSpc>
              <a:buFont typeface="Arial" panose="020B0604020202020204" pitchFamily="34" charset="0"/>
              <a:buChar char="•"/>
            </a:pPr>
            <a:r>
              <a:rPr lang="en-US" sz="2000">
                <a:latin typeface="Letter-join Air No-lead 4" panose="02000805000000020003" pitchFamily="50" charset="0"/>
              </a:rPr>
              <a:t>greater school enjoyment, </a:t>
            </a:r>
          </a:p>
          <a:p>
            <a:pPr marL="342900" indent="-342900" algn="l" eaLnBrk="1" hangingPunct="1">
              <a:lnSpc>
                <a:spcPct val="150000"/>
              </a:lnSpc>
              <a:buFont typeface="Arial" panose="020B0604020202020204" pitchFamily="34" charset="0"/>
              <a:buChar char="•"/>
            </a:pPr>
            <a:r>
              <a:rPr lang="en-US" sz="2000">
                <a:latin typeface="Letter-join Air No-lead 4" panose="02000805000000020003" pitchFamily="50" charset="0"/>
              </a:rPr>
              <a:t>better school attendance and </a:t>
            </a:r>
          </a:p>
          <a:p>
            <a:pPr marL="342900" indent="-342900" algn="l" eaLnBrk="1" hangingPunct="1">
              <a:lnSpc>
                <a:spcPct val="150000"/>
              </a:lnSpc>
              <a:buFont typeface="Arial" panose="020B0604020202020204" pitchFamily="34" charset="0"/>
              <a:buChar char="•"/>
            </a:pPr>
            <a:r>
              <a:rPr lang="en-US" sz="2000">
                <a:latin typeface="Letter-join Air No-lead 4" panose="02000805000000020003" pitchFamily="50" charset="0"/>
              </a:rPr>
              <a:t>fewer </a:t>
            </a:r>
            <a:r>
              <a:rPr lang="en-US" sz="2000" err="1">
                <a:latin typeface="Letter-join Air No-lead 4" panose="02000805000000020003" pitchFamily="50" charset="0"/>
              </a:rPr>
              <a:t>behavioural</a:t>
            </a:r>
            <a:r>
              <a:rPr lang="en-US" sz="2000">
                <a:latin typeface="Letter-join Air No-lead 4" panose="02000805000000020003" pitchFamily="50" charset="0"/>
              </a:rPr>
              <a:t> problems at school</a:t>
            </a:r>
            <a:endParaRPr lang="en-GB" sz="2000"/>
          </a:p>
        </p:txBody>
      </p:sp>
    </p:spTree>
    <p:extLst>
      <p:ext uri="{BB962C8B-B14F-4D97-AF65-F5344CB8AC3E}">
        <p14:creationId xmlns:p14="http://schemas.microsoft.com/office/powerpoint/2010/main" val="126362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79D8E-9F72-117C-9A5C-263044392BF7}"/>
              </a:ext>
            </a:extLst>
          </p:cNvPr>
          <p:cNvSpPr txBox="1"/>
          <p:nvPr/>
        </p:nvSpPr>
        <p:spPr>
          <a:xfrm>
            <a:off x="1187624" y="1052736"/>
            <a:ext cx="6840760" cy="3539430"/>
          </a:xfrm>
          <a:prstGeom prst="rect">
            <a:avLst/>
          </a:prstGeom>
          <a:noFill/>
        </p:spPr>
        <p:txBody>
          <a:bodyPr wrap="square">
            <a:spAutoFit/>
          </a:bodyPr>
          <a:lstStyle/>
          <a:p>
            <a:r>
              <a:rPr lang="en-US" sz="3200">
                <a:latin typeface="Letter-join Air No-lead 4" panose="02000805000000020003" pitchFamily="50" charset="0"/>
              </a:rPr>
              <a:t>Although parental involvement has the greatest effect in the early years, its importance to children’s educational and literacy outcomes continues into the teenage and even adult years </a:t>
            </a:r>
            <a:endParaRPr lang="en-GB" sz="3200">
              <a:latin typeface="Letter-join Air No-lead 4" panose="02000805000000020003" pitchFamily="50" charset="0"/>
            </a:endParaRPr>
          </a:p>
        </p:txBody>
      </p:sp>
    </p:spTree>
    <p:extLst>
      <p:ext uri="{BB962C8B-B14F-4D97-AF65-F5344CB8AC3E}">
        <p14:creationId xmlns:p14="http://schemas.microsoft.com/office/powerpoint/2010/main" val="78883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E312-5B9B-161E-29F3-0D75D721DBEF}"/>
              </a:ext>
            </a:extLst>
          </p:cNvPr>
          <p:cNvSpPr>
            <a:spLocks noGrp="1"/>
          </p:cNvSpPr>
          <p:nvPr>
            <p:ph type="title"/>
          </p:nvPr>
        </p:nvSpPr>
        <p:spPr/>
        <p:txBody>
          <a:bodyPr/>
          <a:lstStyle/>
          <a:p>
            <a:r>
              <a:rPr lang="en-US">
                <a:latin typeface="Letter-join No-Lead 4" panose="02000503000000020003" pitchFamily="50" charset="0"/>
              </a:rPr>
              <a:t>The old Early Learning Goal</a:t>
            </a:r>
            <a:endParaRPr lang="en-GB">
              <a:latin typeface="Letter-join No-Lead 4" panose="02000503000000020003" pitchFamily="50" charset="0"/>
            </a:endParaRPr>
          </a:p>
        </p:txBody>
      </p:sp>
      <p:pic>
        <p:nvPicPr>
          <p:cNvPr id="4" name="Content Placeholder 3">
            <a:extLst>
              <a:ext uri="{FF2B5EF4-FFF2-40B4-BE49-F238E27FC236}">
                <a16:creationId xmlns:a16="http://schemas.microsoft.com/office/drawing/2014/main" id="{108E9C10-603C-BE33-1D72-19A0472D8F60}"/>
              </a:ext>
            </a:extLst>
          </p:cNvPr>
          <p:cNvPicPr>
            <a:picLocks noGrp="1" noChangeAspect="1"/>
          </p:cNvPicPr>
          <p:nvPr>
            <p:ph idx="1"/>
          </p:nvPr>
        </p:nvPicPr>
        <p:blipFill>
          <a:blip r:embed="rId2"/>
          <a:stretch>
            <a:fillRect/>
          </a:stretch>
        </p:blipFill>
        <p:spPr>
          <a:xfrm>
            <a:off x="1463675" y="2166892"/>
            <a:ext cx="6196013" cy="3508467"/>
          </a:xfrm>
          <a:prstGeom prst="rect">
            <a:avLst/>
          </a:prstGeom>
        </p:spPr>
      </p:pic>
    </p:spTree>
    <p:extLst>
      <p:ext uri="{BB962C8B-B14F-4D97-AF65-F5344CB8AC3E}">
        <p14:creationId xmlns:p14="http://schemas.microsoft.com/office/powerpoint/2010/main" val="17032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71550" y="836613"/>
            <a:ext cx="7200900" cy="1584325"/>
          </a:xfrm>
        </p:spPr>
        <p:txBody>
          <a:bodyPr/>
          <a:lstStyle/>
          <a:p>
            <a:r>
              <a:rPr lang="en-GB" altLang="en-US">
                <a:latin typeface="Letter-join No-Lead 4" panose="02000503000000020003" pitchFamily="50" charset="0"/>
                <a:ea typeface="MV Boli" pitchFamily="2" charset="0"/>
              </a:rPr>
              <a:t>The EYFS Early Learning Goal </a:t>
            </a:r>
          </a:p>
        </p:txBody>
      </p:sp>
      <p:sp>
        <p:nvSpPr>
          <p:cNvPr id="8195" name="Content Placeholder 2"/>
          <p:cNvSpPr>
            <a:spLocks noGrp="1"/>
          </p:cNvSpPr>
          <p:nvPr>
            <p:ph idx="1"/>
          </p:nvPr>
        </p:nvSpPr>
        <p:spPr>
          <a:xfrm>
            <a:off x="1463675" y="2492375"/>
            <a:ext cx="6196013" cy="3230563"/>
          </a:xfrm>
        </p:spPr>
        <p:txBody>
          <a:bodyPr>
            <a:normAutofit fontScale="92500" lnSpcReduction="20000"/>
          </a:bodyPr>
          <a:lstStyle/>
          <a:p>
            <a:pPr marL="0" lvl="4" indent="0" algn="l" eaLnBrk="1" hangingPunct="1"/>
            <a:r>
              <a:rPr lang="en-US" altLang="en-US" sz="2600" b="1">
                <a:latin typeface="Letter-join No-Lead 4" panose="02000503000000020003" pitchFamily="50" charset="0"/>
              </a:rPr>
              <a:t>Number</a:t>
            </a:r>
          </a:p>
          <a:p>
            <a:pPr marL="285750" lvl="4" indent="-285750" algn="l" eaLnBrk="1" hangingPunct="1">
              <a:buFont typeface="Arial" panose="020B0604020202020204" pitchFamily="34" charset="0"/>
              <a:buChar char="•"/>
            </a:pPr>
            <a:r>
              <a:rPr lang="en-US" altLang="en-US" sz="2600">
                <a:latin typeface="Letter-join No-Lead 4" panose="02000503000000020003" pitchFamily="50" charset="0"/>
              </a:rPr>
              <a:t>Have a deep understanding of number to 10, including the composition of each number.</a:t>
            </a:r>
          </a:p>
          <a:p>
            <a:pPr marL="285750" lvl="4" indent="-285750" algn="l" eaLnBrk="1" hangingPunct="1">
              <a:buFont typeface="Arial" panose="020B0604020202020204" pitchFamily="34" charset="0"/>
              <a:buChar char="•"/>
            </a:pPr>
            <a:r>
              <a:rPr lang="en-US" altLang="en-US" sz="2600" err="1">
                <a:latin typeface="Letter-join No-Lead 4" panose="02000503000000020003" pitchFamily="50" charset="0"/>
              </a:rPr>
              <a:t>Subitise</a:t>
            </a:r>
            <a:r>
              <a:rPr lang="en-US" altLang="en-US" sz="2600">
                <a:latin typeface="Letter-join No-Lead 4" panose="02000503000000020003" pitchFamily="50" charset="0"/>
              </a:rPr>
              <a:t> (</a:t>
            </a:r>
            <a:r>
              <a:rPr lang="en-US" altLang="en-US" sz="2600" err="1">
                <a:latin typeface="Letter-join No-Lead 4" panose="02000503000000020003" pitchFamily="50" charset="0"/>
              </a:rPr>
              <a:t>recognise</a:t>
            </a:r>
            <a:r>
              <a:rPr lang="en-US" altLang="en-US" sz="2600">
                <a:latin typeface="Letter-join No-Lead 4" panose="02000503000000020003" pitchFamily="50" charset="0"/>
              </a:rPr>
              <a:t> quantities without counting) up to 5.</a:t>
            </a:r>
          </a:p>
          <a:p>
            <a:pPr marL="285750" lvl="4" indent="-285750" algn="l" eaLnBrk="1" hangingPunct="1">
              <a:buFont typeface="Arial" panose="020B0604020202020204" pitchFamily="34" charset="0"/>
              <a:buChar char="•"/>
            </a:pPr>
            <a:r>
              <a:rPr lang="en-US" altLang="en-US" sz="2600">
                <a:latin typeface="Letter-join No-Lead 4" panose="02000503000000020003" pitchFamily="50" charset="0"/>
              </a:rPr>
              <a:t>Automatically recall (without reference to rhymes, counting or other aids) number bonds up to 5 (including subtraction facts) and some number bonds to 10, including double facts.</a:t>
            </a:r>
          </a:p>
          <a:p>
            <a:pPr marL="285750" lvl="4" indent="-285750" algn="l" eaLnBrk="1" hangingPunct="1">
              <a:buFont typeface="Arial" panose="020B0604020202020204" pitchFamily="34" charset="0"/>
              <a:buChar char="•"/>
            </a:pPr>
            <a:endParaRPr lang="en-GB" altLang="en-US" sz="1600">
              <a:latin typeface="Letter-join No-Lead 4" panose="02000503000000020003" pitchFamily="50" charset="0"/>
            </a:endParaRPr>
          </a:p>
          <a:p>
            <a:pPr marL="0" lvl="4" indent="0" algn="l" eaLnBrk="1" hangingPunct="1"/>
            <a:endParaRPr lang="en-GB" altLang="en-US" sz="1600">
              <a:latin typeface="Letter-join No-Lead 4" panose="02000503000000020003" pitchFamily="5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DDAF7-6D63-2DD9-6B65-C31FF27AE9A6}"/>
              </a:ext>
            </a:extLst>
          </p:cNvPr>
          <p:cNvSpPr>
            <a:spLocks noGrp="1"/>
          </p:cNvSpPr>
          <p:nvPr>
            <p:ph type="title"/>
          </p:nvPr>
        </p:nvSpPr>
        <p:spPr/>
        <p:txBody>
          <a:bodyPr/>
          <a:lstStyle/>
          <a:p>
            <a:r>
              <a:rPr lang="en-GB" altLang="en-US">
                <a:latin typeface="Letter-join No-Lead 4" panose="02000503000000020003" pitchFamily="50" charset="0"/>
                <a:ea typeface="MV Boli" pitchFamily="2" charset="0"/>
              </a:rPr>
              <a:t>The EYFS Early Learning Goal </a:t>
            </a:r>
            <a:endParaRPr lang="en-GB"/>
          </a:p>
        </p:txBody>
      </p:sp>
      <p:sp>
        <p:nvSpPr>
          <p:cNvPr id="3" name="Content Placeholder 2">
            <a:extLst>
              <a:ext uri="{FF2B5EF4-FFF2-40B4-BE49-F238E27FC236}">
                <a16:creationId xmlns:a16="http://schemas.microsoft.com/office/drawing/2014/main" id="{0DB77C46-E4D6-DC92-B7AA-CAC72BCE6237}"/>
              </a:ext>
            </a:extLst>
          </p:cNvPr>
          <p:cNvSpPr>
            <a:spLocks noGrp="1"/>
          </p:cNvSpPr>
          <p:nvPr>
            <p:ph idx="1"/>
          </p:nvPr>
        </p:nvSpPr>
        <p:spPr/>
        <p:txBody>
          <a:bodyPr>
            <a:normAutofit fontScale="92500"/>
          </a:bodyPr>
          <a:lstStyle/>
          <a:p>
            <a:pPr algn="l"/>
            <a:r>
              <a:rPr lang="en-US" b="1">
                <a:latin typeface="Letter-join No-Lead 4" panose="02000503000000020003" pitchFamily="50" charset="0"/>
              </a:rPr>
              <a:t>Numerical Patterns</a:t>
            </a:r>
          </a:p>
          <a:p>
            <a:pPr algn="l">
              <a:buFont typeface="Arial" panose="020B0604020202020204" pitchFamily="34" charset="0"/>
              <a:buChar char="•"/>
            </a:pPr>
            <a:r>
              <a:rPr lang="en-US">
                <a:latin typeface="Letter-join No-Lead 4" panose="02000503000000020003" pitchFamily="50" charset="0"/>
              </a:rPr>
              <a:t>Verbally count beyond 20, </a:t>
            </a:r>
            <a:r>
              <a:rPr lang="en-US" err="1">
                <a:latin typeface="Letter-join No-Lead 4" panose="02000503000000020003" pitchFamily="50" charset="0"/>
              </a:rPr>
              <a:t>recognising</a:t>
            </a:r>
            <a:r>
              <a:rPr lang="en-US">
                <a:latin typeface="Letter-join No-Lead 4" panose="02000503000000020003" pitchFamily="50" charset="0"/>
              </a:rPr>
              <a:t> the pattern of the counting system.</a:t>
            </a:r>
          </a:p>
          <a:p>
            <a:pPr algn="l">
              <a:buFont typeface="Arial" panose="020B0604020202020204" pitchFamily="34" charset="0"/>
              <a:buChar char="•"/>
            </a:pPr>
            <a:r>
              <a:rPr lang="en-GB">
                <a:latin typeface="Letter-join No-Lead 4" panose="02000503000000020003" pitchFamily="50" charset="0"/>
              </a:rPr>
              <a:t>Compare quantities up to 10 in different contexts, recognising when one quantity is greater than, less than or the same as the other quantity.</a:t>
            </a:r>
          </a:p>
          <a:p>
            <a:pPr algn="l">
              <a:buFont typeface="Arial" panose="020B0604020202020204" pitchFamily="34" charset="0"/>
              <a:buChar char="•"/>
            </a:pPr>
            <a:r>
              <a:rPr lang="en-GB">
                <a:latin typeface="Letter-join No-Lead 4" panose="02000503000000020003" pitchFamily="50" charset="0"/>
              </a:rPr>
              <a:t>Explore and represent patterns within numbers up to 10, including evens and odds, double facts, and how quantities can be distributed equally.</a:t>
            </a:r>
          </a:p>
        </p:txBody>
      </p:sp>
    </p:spTree>
    <p:extLst>
      <p:ext uri="{BB962C8B-B14F-4D97-AF65-F5344CB8AC3E}">
        <p14:creationId xmlns:p14="http://schemas.microsoft.com/office/powerpoint/2010/main" val="122485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E4E6-B84D-F18F-F847-0517B7E2D5B2}"/>
              </a:ext>
            </a:extLst>
          </p:cNvPr>
          <p:cNvSpPr>
            <a:spLocks noGrp="1"/>
          </p:cNvSpPr>
          <p:nvPr>
            <p:ph type="title"/>
          </p:nvPr>
        </p:nvSpPr>
        <p:spPr/>
        <p:txBody>
          <a:bodyPr/>
          <a:lstStyle/>
          <a:p>
            <a:r>
              <a:rPr lang="en-US">
                <a:latin typeface="Letter-join No-Lead 4" panose="02000503000000020003" pitchFamily="50" charset="0"/>
              </a:rPr>
              <a:t>A welcome change</a:t>
            </a:r>
            <a:endParaRPr lang="en-GB">
              <a:latin typeface="Letter-join No-Lead 4" panose="02000503000000020003" pitchFamily="50" charset="0"/>
            </a:endParaRPr>
          </a:p>
        </p:txBody>
      </p:sp>
      <p:sp>
        <p:nvSpPr>
          <p:cNvPr id="3" name="Content Placeholder 2">
            <a:extLst>
              <a:ext uri="{FF2B5EF4-FFF2-40B4-BE49-F238E27FC236}">
                <a16:creationId xmlns:a16="http://schemas.microsoft.com/office/drawing/2014/main" id="{9E7CB8B2-EED8-4D1E-78BF-7CA3473DE9AB}"/>
              </a:ext>
            </a:extLst>
          </p:cNvPr>
          <p:cNvSpPr>
            <a:spLocks noGrp="1"/>
          </p:cNvSpPr>
          <p:nvPr>
            <p:ph idx="1"/>
          </p:nvPr>
        </p:nvSpPr>
        <p:spPr/>
        <p:txBody>
          <a:bodyPr>
            <a:normAutofit/>
          </a:bodyPr>
          <a:lstStyle/>
          <a:p>
            <a:r>
              <a:rPr lang="en-US" sz="4400">
                <a:latin typeface="Letter-join No-Lead 4" panose="02000503000000020003" pitchFamily="50" charset="0"/>
              </a:rPr>
              <a:t>The focus is now on numbers to 10. This deep knowledge can then be applied to the number system.</a:t>
            </a:r>
            <a:endParaRPr lang="en-GB" sz="4400">
              <a:latin typeface="Letter-join No-Lead 4" panose="02000503000000020003" pitchFamily="50" charset="0"/>
            </a:endParaRPr>
          </a:p>
        </p:txBody>
      </p:sp>
    </p:spTree>
    <p:extLst>
      <p:ext uri="{BB962C8B-B14F-4D97-AF65-F5344CB8AC3E}">
        <p14:creationId xmlns:p14="http://schemas.microsoft.com/office/powerpoint/2010/main" val="35673296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73F7A0ECC7049B0D4837B7ABB35F8" ma:contentTypeVersion="18" ma:contentTypeDescription="Create a new document." ma:contentTypeScope="" ma:versionID="aac424d7635000ee710caf4db2b049dd">
  <xsd:schema xmlns:xsd="http://www.w3.org/2001/XMLSchema" xmlns:xs="http://www.w3.org/2001/XMLSchema" xmlns:p="http://schemas.microsoft.com/office/2006/metadata/properties" xmlns:ns2="dae4b5a2-3486-4643-8aaa-6d639880d199" xmlns:ns3="dcafa9e3-b22b-48f3-a35c-c25c939a7d0e" targetNamespace="http://schemas.microsoft.com/office/2006/metadata/properties" ma:root="true" ma:fieldsID="daf2569a543f11e00c84758ed27ea0eb" ns2:_="" ns3:_="">
    <xsd:import namespace="dae4b5a2-3486-4643-8aaa-6d639880d199"/>
    <xsd:import namespace="dcafa9e3-b22b-48f3-a35c-c25c939a7d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e4b5a2-3486-4643-8aaa-6d639880d1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a4e689-7223-47c4-ae89-b6007dcdc862}" ma:internalName="TaxCatchAll" ma:showField="CatchAllData" ma:web="dae4b5a2-3486-4643-8aaa-6d639880d19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cafa9e3-b22b-48f3-a35c-c25c939a7d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247c1b-e0bb-44ad-84aa-523fabb05a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afa9e3-b22b-48f3-a35c-c25c939a7d0e">
      <Terms xmlns="http://schemas.microsoft.com/office/infopath/2007/PartnerControls"/>
    </lcf76f155ced4ddcb4097134ff3c332f>
    <TaxCatchAll xmlns="dae4b5a2-3486-4643-8aaa-6d639880d199" xsi:nil="true"/>
    <SharedWithUsers xmlns="dae4b5a2-3486-4643-8aaa-6d639880d199">
      <UserInfo>
        <DisplayName>Jennings, Philippa</DisplayName>
        <AccountId>123</AccountId>
        <AccountType/>
      </UserInfo>
    </SharedWithUsers>
  </documentManagement>
</p:properties>
</file>

<file path=customXml/itemProps1.xml><?xml version="1.0" encoding="utf-8"?>
<ds:datastoreItem xmlns:ds="http://schemas.openxmlformats.org/officeDocument/2006/customXml" ds:itemID="{25932743-2F21-463D-A4D6-9D657B7DFEC4}">
  <ds:schemaRefs>
    <ds:schemaRef ds:uri="dae4b5a2-3486-4643-8aaa-6d639880d199"/>
    <ds:schemaRef ds:uri="dcafa9e3-b22b-48f3-a35c-c25c939a7d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F3E302-9AFF-4ED5-B3B3-3F9ECD076A5A}">
  <ds:schemaRefs>
    <ds:schemaRef ds:uri="http://schemas.microsoft.com/sharepoint/v3/contenttype/forms"/>
  </ds:schemaRefs>
</ds:datastoreItem>
</file>

<file path=customXml/itemProps3.xml><?xml version="1.0" encoding="utf-8"?>
<ds:datastoreItem xmlns:ds="http://schemas.openxmlformats.org/officeDocument/2006/customXml" ds:itemID="{90EAC20A-6530-4AA2-8F43-46F9F9023903}">
  <ds:schemaRefs>
    <ds:schemaRef ds:uri="dae4b5a2-3486-4643-8aaa-6d639880d199"/>
    <ds:schemaRef ds:uri="dcafa9e3-b22b-48f3-a35c-c25c939a7d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Pushpin</Template>
  <Application>Microsoft Office PowerPoint</Application>
  <PresentationFormat>On-screen Show (4:3)</PresentationFormat>
  <Slides>36</Slides>
  <Notes>0</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Pushpin</vt:lpstr>
      <vt:lpstr>Involving parents and carers in  Maths</vt:lpstr>
      <vt:lpstr>What is this meeting for?</vt:lpstr>
      <vt:lpstr>Why is your involvement important?</vt:lpstr>
      <vt:lpstr>PowerPoint Presentation</vt:lpstr>
      <vt:lpstr>PowerPoint Presentation</vt:lpstr>
      <vt:lpstr>The old Early Learning Goal</vt:lpstr>
      <vt:lpstr>The EYFS Early Learning Goal </vt:lpstr>
      <vt:lpstr>The EYFS Early Learning Goal </vt:lpstr>
      <vt:lpstr>A welcome change</vt:lpstr>
      <vt:lpstr>Teaching for mastery</vt:lpstr>
      <vt:lpstr>PowerPoint Presentation</vt:lpstr>
      <vt:lpstr>PowerPoint Presentation</vt:lpstr>
      <vt:lpstr>Vocabulary</vt:lpstr>
      <vt:lpstr>Counting rules</vt:lpstr>
      <vt:lpstr>Subitising</vt:lpstr>
      <vt:lpstr>PowerPoint Presentation</vt:lpstr>
      <vt:lpstr>PowerPoint Presentation</vt:lpstr>
      <vt:lpstr>Subitising in practice…</vt:lpstr>
      <vt:lpstr>Once children are confident with subitising, we begin to structure numbers and develop an understanding of place value.</vt:lpstr>
      <vt:lpstr>PowerPoint Presentation</vt:lpstr>
      <vt:lpstr>Representation and Structure</vt:lpstr>
      <vt:lpstr>Progression</vt:lpstr>
      <vt:lpstr>PowerPoint Presentation</vt:lpstr>
      <vt:lpstr>Mastering Number</vt:lpstr>
      <vt:lpstr>Autumn term</vt:lpstr>
      <vt:lpstr>Spring term</vt:lpstr>
      <vt:lpstr>Summer term</vt:lpstr>
      <vt:lpstr>Solving problems during play  </vt:lpstr>
      <vt:lpstr>Shape and pattern </vt:lpstr>
      <vt:lpstr>Measures </vt:lpstr>
      <vt:lpstr>Progression into Year 1 – Autumn term</vt:lpstr>
      <vt:lpstr>Spring term</vt:lpstr>
      <vt:lpstr>Summer Term</vt:lpstr>
      <vt:lpstr>Year 1</vt:lpstr>
      <vt:lpstr>What you can do at home</vt:lpstr>
      <vt:lpstr>Thank you for your support at home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Studio</dc:creator>
  <cp:revision>1</cp:revision>
  <cp:lastPrinted>2022-10-05T16:44:58Z</cp:lastPrinted>
  <dcterms:created xsi:type="dcterms:W3CDTF">2013-03-17T12:49:28Z</dcterms:created>
  <dcterms:modified xsi:type="dcterms:W3CDTF">2024-02-05T14:50:23Z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0x010100CA073F7A0ECC7049B0D4837B7ABB35F8</vt:lpwstr>
  </property>
  <property fmtid="{D5CDD505-2E9C-101B-9397-08002B2CF9AE}" pid="3" name="Order">
    <vt:r8>53007900</vt:r8>
  </property>
  <property fmtid="{D5CDD505-2E9C-101B-9397-08002B2CF9AE}" pid="4" name="_ExtendedDescription">
    <vt:lpwstr/>
  </property>
  <property fmtid="{D5CDD505-2E9C-101B-9397-08002B2CF9AE}" pid="5" name="MediaServiceImageTags">
    <vt:lpwstr/>
  </property>
</Properties>
</file>